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1" r:id="rId1"/>
  </p:sldMasterIdLst>
  <p:notesMasterIdLst>
    <p:notesMasterId r:id="rId55"/>
  </p:notesMasterIdLst>
  <p:sldIdLst>
    <p:sldId id="256" r:id="rId2"/>
    <p:sldId id="272" r:id="rId3"/>
    <p:sldId id="273" r:id="rId4"/>
    <p:sldId id="274" r:id="rId5"/>
    <p:sldId id="276" r:id="rId6"/>
    <p:sldId id="277" r:id="rId7"/>
    <p:sldId id="275" r:id="rId8"/>
    <p:sldId id="316" r:id="rId9"/>
    <p:sldId id="278" r:id="rId10"/>
    <p:sldId id="279" r:id="rId11"/>
    <p:sldId id="280" r:id="rId12"/>
    <p:sldId id="320" r:id="rId13"/>
    <p:sldId id="281" r:id="rId14"/>
    <p:sldId id="282" r:id="rId15"/>
    <p:sldId id="323" r:id="rId16"/>
    <p:sldId id="283" r:id="rId17"/>
    <p:sldId id="303" r:id="rId18"/>
    <p:sldId id="284" r:id="rId19"/>
    <p:sldId id="291" r:id="rId20"/>
    <p:sldId id="285" r:id="rId21"/>
    <p:sldId id="317" r:id="rId22"/>
    <p:sldId id="286" r:id="rId23"/>
    <p:sldId id="318" r:id="rId24"/>
    <p:sldId id="287" r:id="rId25"/>
    <p:sldId id="288" r:id="rId26"/>
    <p:sldId id="289" r:id="rId27"/>
    <p:sldId id="324" r:id="rId28"/>
    <p:sldId id="294" r:id="rId29"/>
    <p:sldId id="319" r:id="rId30"/>
    <p:sldId id="290" r:id="rId31"/>
    <p:sldId id="292" r:id="rId32"/>
    <p:sldId id="293" r:id="rId33"/>
    <p:sldId id="300" r:id="rId34"/>
    <p:sldId id="297" r:id="rId35"/>
    <p:sldId id="298" r:id="rId36"/>
    <p:sldId id="321" r:id="rId37"/>
    <p:sldId id="302" r:id="rId38"/>
    <p:sldId id="304" r:id="rId39"/>
    <p:sldId id="305" r:id="rId40"/>
    <p:sldId id="325" r:id="rId41"/>
    <p:sldId id="306" r:id="rId42"/>
    <p:sldId id="307" r:id="rId43"/>
    <p:sldId id="308" r:id="rId44"/>
    <p:sldId id="326" r:id="rId45"/>
    <p:sldId id="309" r:id="rId46"/>
    <p:sldId id="311" r:id="rId47"/>
    <p:sldId id="310" r:id="rId48"/>
    <p:sldId id="315" r:id="rId49"/>
    <p:sldId id="322" r:id="rId50"/>
    <p:sldId id="301" r:id="rId51"/>
    <p:sldId id="295" r:id="rId52"/>
    <p:sldId id="296" r:id="rId53"/>
    <p:sldId id="29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99"/>
    <a:srgbClr val="FFFFFF"/>
    <a:srgbClr val="F2F2F2"/>
    <a:srgbClr val="FF40FF"/>
    <a:srgbClr val="00FA00"/>
    <a:srgbClr val="76D6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32457-1785-AAD8-86E6-B76BD31ED58C}" v="60" dt="2021-04-18T17:44:13.799"/>
    <p1510:client id="{7C81BF9F-3071-0000-8597-F34A12537503}" v="922" dt="2021-04-18T17:15:37.026"/>
    <p1510:client id="{DE9662B9-5C3C-ABD3-2D02-91F31CA02B84}" v="203" dt="2021-04-19T10:44:25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3073" autoAdjust="0"/>
  </p:normalViewPr>
  <p:slideViewPr>
    <p:cSldViewPr>
      <p:cViewPr varScale="1">
        <p:scale>
          <a:sx n="80" d="100"/>
          <a:sy n="80" d="100"/>
        </p:scale>
        <p:origin x="446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4E7E-BB81-4487-A6CE-F29E8CA97D48}" type="datetimeFigureOut">
              <a:rPr lang="en-IN" smtClean="0"/>
              <a:pPr/>
              <a:t>01-05-2021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CB755-FD02-4A50-92C1-848F696D2B3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412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Good morning Sir, today we are going to discuss about Distributed Wasserstein </a:t>
            </a:r>
            <a:r>
              <a:rPr lang="en-IN" dirty="0" err="1"/>
              <a:t>Distributionally</a:t>
            </a:r>
            <a:r>
              <a:rPr lang="en-IN" dirty="0"/>
              <a:t> Robust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CB755-FD02-4A50-92C1-848F696D2B36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15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Now, two questions come to mind, Why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distributionally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robust? and Why distributed?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CB755-FD02-4A50-92C1-848F696D2B36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143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Let's first deal with Why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distributionally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robust?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CB755-FD02-4A50-92C1-848F696D2B36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74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Before that let’s do a quick overview of traditional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CB755-FD02-4A50-92C1-848F696D2B36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5064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in the image/video classification task, some images or videos may be corrupted unexpectedly due to the error of sensors or the severe occlusions on the contained objects.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CB755-FD02-4A50-92C1-848F696D2B36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291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CB755-FD02-4A50-92C1-848F696D2B36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41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Let's first deal with Why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distributionally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robust?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CB755-FD02-4A50-92C1-848F696D2B36}" type="slidenum">
              <a:rPr lang="en-IN" smtClean="0"/>
              <a:pPr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08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2150-E57E-4FD3-9ED6-76843DD33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9B67A-7C49-4E67-8DB4-5EC226912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10DDF-362E-4F93-91A9-064F4BF33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47AA-98BB-4665-AB99-59F5D11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1C554-6BE6-452B-BF13-FA07D40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646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7477-6029-4AE1-A9AC-17ED39C8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098F7-E9AF-49BA-9FB9-AA2E2DE1E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00470-844F-448F-931F-80FFD73F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63C84-C1FC-48A0-922F-C35AD7EE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59B3F-E48F-4DA3-B9B5-DEC8AA87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17085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DAA4-4EC8-4171-9F39-FF30B117D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A00EF-49BF-4D20-8BB0-CF8A42BE8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DDE9-DA5D-4308-967B-62E5BF17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3CEFB-3A7B-4199-AA3E-093793E3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6A956-7882-46BD-8A79-0AB14D4E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41966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542F-B597-46BD-9CC2-7BE4FE5F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D544-2EB1-4058-9565-2F1A2C8F2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51E1-9363-4647-B804-60B111AF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637D8-2866-4D1D-8AFA-CF037C2D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2683B-94F6-4814-BA97-628C6EF8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317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0667-3705-447C-BA27-7D367BFE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F661C-4FB5-484C-A477-A0E1DD499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DAEA8-27EC-49F4-B074-1C30FAB1E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79605-170A-49C7-8144-637BC1D0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5350-B5C5-4D97-ADE9-D28485E5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18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4F9E-FC51-482C-A31B-CCBE83D7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A7811-1D38-4858-AF77-07BFB0D52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32668-F417-4593-9B24-24EE446D9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2C2FA-46B1-4345-A882-6EC5BAE1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7F217-C383-43D2-8561-4429E369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DA782-1E15-43CF-B794-C450010E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593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5041-290B-4BF6-A487-6AA58750C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73EAE-9499-4A43-9692-25857A699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512FF-1FAC-4DB6-9C21-6F0B59374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C0ECB-AA01-493C-882A-1C72EEA60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A85E2-EF43-4952-9753-521D4E410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B2ACD-D0AD-4872-8192-65DD16B6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09628D-0425-4517-B478-C43DCC08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049B73-4F5E-4FCC-92FE-E55F159C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4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2CE2-62E3-4B4A-9877-5B4FF380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53E3E-F918-4143-B622-77BC7B82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5AD6E-9930-4C72-B5E5-4B27B2B2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A2556-0250-461F-8FE9-DC5E103E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260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1EB31-A306-4F63-8EB2-BC2E0FD3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1B7AB-7DAF-45E6-AC28-D4966EEF5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AE2AE-18F7-46D2-880F-513131D1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078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8909-F769-4B0B-AEED-C6141D090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8CB88-27F4-4370-B117-598532F9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497DC-D701-4CD1-8C8F-7311BBE2B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CE2A7-1C37-4146-883D-42FE9A3C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4AF8A-D4FA-462E-8371-386FA862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D86BF-1805-46E6-8667-51F6CF65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34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BD3A-59AC-4C58-90AA-322FEB3B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F0C6ED-0B80-4E39-95EC-E0523ED95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530D9-FF49-4172-91CD-C788DF608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656F3-B2C2-41AA-8CB7-DD67E223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69C1B-BA3C-40DF-86EE-CF1479B70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67ACE-E4A5-452C-A563-F148E572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10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ED9AD-B213-4506-92D1-335E2871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6C9B6-D0EB-4457-B64A-97D0E6AD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74160-E6CB-4F4F-AD8D-5855C64F84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 May 2020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3F6A-72A4-4976-ABF9-8E60B41EB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Multilinear Tensor Algebra Frameworks for Adapting 2D Convolutional Neural Networks to Process 3D Signals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B6D2-298B-413B-8654-0F3F1723B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4A693-43C4-4E8A-AC41-826C52C99535}"/>
              </a:ext>
            </a:extLst>
          </p:cNvPr>
          <p:cNvSpPr txBox="1"/>
          <p:nvPr userDrawn="1"/>
        </p:nvSpPr>
        <p:spPr>
          <a:xfrm>
            <a:off x="8112224" y="188640"/>
            <a:ext cx="347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Indian Institute</a:t>
            </a:r>
            <a:r>
              <a:rPr lang="en-US" sz="1600" b="1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of Technology Kharagpur</a:t>
            </a:r>
          </a:p>
          <a:p>
            <a:pPr algn="r"/>
            <a:r>
              <a:rPr lang="en-US" sz="1600" b="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Department of Electrical Engineering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E815B-34A2-4220-8655-1C803EEA245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5" y="116632"/>
            <a:ext cx="659131" cy="720000"/>
          </a:xfrm>
          <a:prstGeom prst="rect">
            <a:avLst/>
          </a:prstGeom>
        </p:spPr>
      </p:pic>
      <p:sp>
        <p:nvSpPr>
          <p:cNvPr id="9" name="Chevron 8">
            <a:extLst>
              <a:ext uri="{FF2B5EF4-FFF2-40B4-BE49-F238E27FC236}">
                <a16:creationId xmlns:a16="http://schemas.microsoft.com/office/drawing/2014/main" id="{F7F88C76-4AF0-484C-BBED-20591B715551}"/>
              </a:ext>
            </a:extLst>
          </p:cNvPr>
          <p:cNvSpPr/>
          <p:nvPr userDrawn="1"/>
        </p:nvSpPr>
        <p:spPr>
          <a:xfrm>
            <a:off x="839416" y="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E430ECF4-0B3D-41CB-B173-9FE5BE18238C}"/>
              </a:ext>
            </a:extLst>
          </p:cNvPr>
          <p:cNvSpPr/>
          <p:nvPr userDrawn="1"/>
        </p:nvSpPr>
        <p:spPr>
          <a:xfrm>
            <a:off x="1199456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D095F520-B300-44D5-9A1E-76ADACC3DB31}"/>
              </a:ext>
            </a:extLst>
          </p:cNvPr>
          <p:cNvSpPr/>
          <p:nvPr userDrawn="1"/>
        </p:nvSpPr>
        <p:spPr>
          <a:xfrm>
            <a:off x="1559496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457E61E-803B-44B5-9CD3-0EA1BC65DDBB}"/>
              </a:ext>
            </a:extLst>
          </p:cNvPr>
          <p:cNvSpPr/>
          <p:nvPr userDrawn="1"/>
        </p:nvSpPr>
        <p:spPr>
          <a:xfrm flipH="1">
            <a:off x="7608168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E95087C8-0943-41BB-BD25-9B9AE8A1F1FA}"/>
              </a:ext>
            </a:extLst>
          </p:cNvPr>
          <p:cNvSpPr/>
          <p:nvPr userDrawn="1"/>
        </p:nvSpPr>
        <p:spPr>
          <a:xfrm flipH="1">
            <a:off x="7248128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C42861C-40BD-4B3C-9D70-FAC7EF575A15}"/>
              </a:ext>
            </a:extLst>
          </p:cNvPr>
          <p:cNvSpPr/>
          <p:nvPr userDrawn="1"/>
        </p:nvSpPr>
        <p:spPr>
          <a:xfrm flipH="1">
            <a:off x="6888088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1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9.m4a"/><Relationship Id="rId7" Type="http://schemas.openxmlformats.org/officeDocument/2006/relationships/image" Target="../media/image1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9.m4a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9.xml"/><Relationship Id="rId7" Type="http://schemas.openxmlformats.org/officeDocument/2006/relationships/image" Target="../media/image1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0.m4a"/><Relationship Id="rId10" Type="http://schemas.openxmlformats.org/officeDocument/2006/relationships/image" Target="../media/image2.png"/><Relationship Id="rId4" Type="http://schemas.microsoft.com/office/2007/relationships/media" Target="../media/media10.m4a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2.m4a"/><Relationship Id="rId7" Type="http://schemas.openxmlformats.org/officeDocument/2006/relationships/image" Target="../media/image2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2.m4a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13.m4a"/><Relationship Id="rId7" Type="http://schemas.openxmlformats.org/officeDocument/2006/relationships/image" Target="../media/image2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3.m4a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2.png"/><Relationship Id="rId2" Type="http://schemas.microsoft.com/office/2007/relationships/media" Target="../media/media14.m4a"/><Relationship Id="rId1" Type="http://schemas.openxmlformats.org/officeDocument/2006/relationships/tags" Target="../tags/tag27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5.m4a"/><Relationship Id="rId7" Type="http://schemas.openxmlformats.org/officeDocument/2006/relationships/image" Target="../media/image2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5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tags" Target="../tags/tag3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5" Type="http://schemas.openxmlformats.org/officeDocument/2006/relationships/audio" Target="../media/media2.m4a"/><Relationship Id="rId10" Type="http://schemas.openxmlformats.org/officeDocument/2006/relationships/image" Target="../media/image5.png"/><Relationship Id="rId4" Type="http://schemas.microsoft.com/office/2007/relationships/media" Target="../media/media2.m4a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7.m4a"/><Relationship Id="rId7" Type="http://schemas.openxmlformats.org/officeDocument/2006/relationships/image" Target="../media/image2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7.m4a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8.m4a"/><Relationship Id="rId7" Type="http://schemas.openxmlformats.org/officeDocument/2006/relationships/image" Target="../media/image3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8.m4a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9.m4a"/><Relationship Id="rId7" Type="http://schemas.openxmlformats.org/officeDocument/2006/relationships/image" Target="../media/image29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9.m4a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0.m4a"/><Relationship Id="rId7" Type="http://schemas.openxmlformats.org/officeDocument/2006/relationships/image" Target="../media/image2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0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43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2.png"/><Relationship Id="rId2" Type="http://schemas.microsoft.com/office/2007/relationships/media" Target="../media/media22.m4a"/><Relationship Id="rId1" Type="http://schemas.openxmlformats.org/officeDocument/2006/relationships/tags" Target="../tags/tag4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47.xml"/><Relationship Id="rId7" Type="http://schemas.openxmlformats.org/officeDocument/2006/relationships/image" Target="../media/image4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3.m4a"/><Relationship Id="rId10" Type="http://schemas.openxmlformats.org/officeDocument/2006/relationships/image" Target="../media/image2.png"/><Relationship Id="rId4" Type="http://schemas.microsoft.com/office/2007/relationships/media" Target="../media/media23.m4a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50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7" Type="http://schemas.openxmlformats.org/officeDocument/2006/relationships/image" Target="../media/image2.png"/><Relationship Id="rId2" Type="http://schemas.microsoft.com/office/2007/relationships/media" Target="../media/media25.m4a"/><Relationship Id="rId1" Type="http://schemas.openxmlformats.org/officeDocument/2006/relationships/tags" Target="../tags/tag51.xml"/><Relationship Id="rId6" Type="http://schemas.openxmlformats.org/officeDocument/2006/relationships/image" Target="../media/image26.png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4.xml"/><Relationship Id="rId7" Type="http://schemas.openxmlformats.org/officeDocument/2006/relationships/image" Target="../media/image49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6.m4a"/><Relationship Id="rId10" Type="http://schemas.openxmlformats.org/officeDocument/2006/relationships/image" Target="../media/image2.png"/><Relationship Id="rId4" Type="http://schemas.microsoft.com/office/2007/relationships/media" Target="../media/media26.m4a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55.xml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56.xml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57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30.m4a"/><Relationship Id="rId7" Type="http://schemas.openxmlformats.org/officeDocument/2006/relationships/image" Target="../media/image5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0.m4a"/><Relationship Id="rId9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1.m4a"/><Relationship Id="rId7" Type="http://schemas.openxmlformats.org/officeDocument/2006/relationships/image" Target="../media/image58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1.m4a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32.m4a"/><Relationship Id="rId7" Type="http://schemas.openxmlformats.org/officeDocument/2006/relationships/image" Target="../media/image60.jp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2.m4a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audio" Target="../media/media33.m4a"/><Relationship Id="rId7" Type="http://schemas.openxmlformats.org/officeDocument/2006/relationships/image" Target="../media/image66.jpg"/><Relationship Id="rId2" Type="http://schemas.microsoft.com/office/2007/relationships/media" Target="../media/media33.m4a"/><Relationship Id="rId1" Type="http://schemas.openxmlformats.org/officeDocument/2006/relationships/tags" Target="../tags/tag65.xml"/><Relationship Id="rId6" Type="http://schemas.openxmlformats.org/officeDocument/2006/relationships/image" Target="../media/image64.jpg"/><Relationship Id="rId5" Type="http://schemas.openxmlformats.org/officeDocument/2006/relationships/image" Target="../media/image62.jp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media" Target="../media/media34.m4a"/><Relationship Id="rId7" Type="http://schemas.openxmlformats.org/officeDocument/2006/relationships/image" Target="../media/image70.jp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4.m4a"/><Relationship Id="rId9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5.m4a"/><Relationship Id="rId7" Type="http://schemas.openxmlformats.org/officeDocument/2006/relationships/image" Target="../media/image7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5.m4a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36.m4a"/><Relationship Id="rId7" Type="http://schemas.openxmlformats.org/officeDocument/2006/relationships/image" Target="../media/image76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6.m4a"/><Relationship Id="rId9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media" Target="../media/media37.m4a"/><Relationship Id="rId7" Type="http://schemas.openxmlformats.org/officeDocument/2006/relationships/image" Target="../media/image7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7.m4a"/><Relationship Id="rId9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media" Target="../media/media38.m4a"/><Relationship Id="rId7" Type="http://schemas.openxmlformats.org/officeDocument/2006/relationships/image" Target="../media/image82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8.m4a"/><Relationship Id="rId9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m4a"/><Relationship Id="rId2" Type="http://schemas.microsoft.com/office/2007/relationships/media" Target="../media/media39.m4a"/><Relationship Id="rId1" Type="http://schemas.openxmlformats.org/officeDocument/2006/relationships/tags" Target="../tags/tag77.xml"/><Relationship Id="rId6" Type="http://schemas.openxmlformats.org/officeDocument/2006/relationships/image" Target="../media/image2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5.m4a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4" Type="http://schemas.openxmlformats.org/officeDocument/2006/relationships/audio" Target="../media/media5.m4a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29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29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4a"/><Relationship Id="rId7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4a"/><Relationship Id="rId7" Type="http://schemas.openxmlformats.org/officeDocument/2006/relationships/image" Target="../media/image1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4888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Segoe UI"/>
                <a:cs typeface="Segoe UI"/>
              </a:rPr>
              <a:t>Distributed Wasserstein </a:t>
            </a:r>
            <a:r>
              <a:rPr lang="en-IN" dirty="0" err="1">
                <a:latin typeface="Segoe UI"/>
                <a:cs typeface="Segoe UI"/>
              </a:rPr>
              <a:t>Distributionally</a:t>
            </a:r>
            <a:r>
              <a:rPr lang="en-IN" dirty="0">
                <a:latin typeface="Segoe UI"/>
                <a:cs typeface="Segoe UI"/>
              </a:rPr>
              <a:t> Robust Logistic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06094"/>
            <a:ext cx="9144000" cy="16557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solidFill>
                  <a:srgbClr val="002060"/>
                </a:solidFill>
                <a:latin typeface="Segoe UI"/>
                <a:cs typeface="Segoe UI"/>
              </a:rPr>
              <a:t>Vishal Raj | 17EE35027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Under the supervision of</a:t>
            </a:r>
          </a:p>
          <a:p>
            <a:r>
              <a:rPr lang="en-US" dirty="0">
                <a:solidFill>
                  <a:srgbClr val="0000FF"/>
                </a:solidFill>
                <a:latin typeface="Segoe UI"/>
                <a:cs typeface="Segoe UI"/>
              </a:rPr>
              <a:t>Dr. Ashish R. Hota</a:t>
            </a:r>
            <a:endParaRPr lang="en-IN" dirty="0">
              <a:solidFill>
                <a:srgbClr val="0000FF"/>
              </a:solidFill>
              <a:latin typeface="Segoe UI"/>
              <a:cs typeface="Segoe UI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169E29-F5CF-46F0-9B20-214A28980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4"/>
    </mc:Choice>
    <mc:Fallback xmlns="">
      <p:transition spd="slow" advTm="11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232BF-33AD-4024-A3B9-157F0B52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592414"/>
            <a:ext cx="6888499" cy="3673172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{xcolor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Quick overview of Wasserstein Distance...}&#10;&#10;  \begin{itemize}&#10;   \item We have two finite probability measures \textcolor{blue}{Blue} and \textcolor{red}{Red} here defined on a plane&#10;   \item The label tells how much mass is there at each point&#10;   \item The Wasserstein Distance between the two measures will be determined\\ by an optimal transport plan&#10;   \item Transport plan will move the mass from \textcolor{blue}{Blue} pile to the \textcolor{red}{Red} pile. \\The figure shows one possible transport plan.&#10;   \item Cost of the transport plan is given as $\underset{\uppercase{\pi}}{\min}\sum_{i,j}\pi_{i,j}d(\textcolor{blue}{x_{i}},\textcolor{red}{y_{j}})$&#10;  \end{itemize}&#10; &#10;  \begin{center}&#10;   \begin{tabular}{ c | c c c c }&#10;     $\pi_{i,j}$ &amp; \textcolor{red}{$x_1$ = 0.4} &amp; \textcolor{red}{$x_2$ = 0.1} &amp; \textcolor{red}{$x_3$ = 0.3} &amp; \textcolor{red}{$x_4$ = 0.2} \\ &#10;    \hline&#10;    \textcolor{blue}{$y_{1}$ = 0.3} &amp; 0.3 &amp; 0 &amp; 0 &amp; 0 \\ &#10;    \textcolor{blue}{$y_{2}$ = 0.4} &amp; 0.1 &amp; 0.1 &amp; 0.2 &amp; 0 \\&#10;    \textcolor{blue}{$y_{3}$ = 0.3} &amp; 0 &amp; 0 &amp; 0.1 &amp; 0.2 \\&#10;   \end{tabular}&#10;  \end{center}&#10;  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E93EED85-27B7-4A5D-856F-67801E8C2B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040921"/>
            <a:ext cx="8064897" cy="54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5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Convex Reformulation}&#10;  As shown in Theorem 1 and Remark 2 in reference [1], we can reduce, &#10;  \begin{equation}\label{1}&#10;   \begin{gathered}&#10;    \underset{w}{\inf}\underset{Q \in B(P_{N})}{\sup}\mathbb{E}^Q[\log(1+\exp(-y_{i}{\langle}w,x_{i}{\rangle}))]&#10;   \end{gathered}&#10;  \end{equation}&#10;  to the following problem which is convex and tractable -&#10;  \begin{equation}\label{2}&#10;   \begin{gathered}&#10;    \underset{w,\lambda}{\inf}\hspace{0.2cm}\lambda\epsilon+\frac{1}{N}\sum_{i=1}^{N}(\log(1+\exp(-y_{i}{\langle}w,x_{i}{\rangle}))+\max\{y_{i}w^Tx_{i}-\lambda\kappa,0\})\\&#10;    \text{s.t.}\hspace{0.3cm}\|w\|_* \leq \lambda&#10;   \end{gathered}&#10;  \end{equation}&#10;  Here, $\|.\|_{*}$ is the dual norm of the $\|.\|$ in the transport cost expression $d(\epsilon_{1},\epsilon_{2}) = \|x_{1}-x_{2}\|+\frac{\kappa}{2}|y_{1}-y_{2}|$. Equation (2) is the final expression for Wasserstein Distributionally Robust Logistic Regression.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F08C3C1A-14E2-4321-A716-A7CB29B65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20" y="1124744"/>
            <a:ext cx="10675560" cy="4874360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01265373-2B83-405C-B03A-863B182BCB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3336"/>
            <a:ext cx="5957423" cy="27878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0A1915-76E7-45F8-AF9A-65DC688841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3"/>
    </mc:Choice>
    <mc:Fallback xmlns="">
      <p:transition spd="slow" advTm="7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o what's new...}&#10;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10F45D66-657D-456E-8E4D-830F68BC22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60648"/>
            <a:ext cx="3389432" cy="312853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01265373-2B83-405C-B03A-863B182BCB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3336"/>
            <a:ext cx="5957423" cy="278789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begin{equation*}&#10;  \begin{gathered}&#10;   \underset{w,\textcolor{blue}{\lambda}}{\inf}\hspace{0.2cm}\textcolor{blue}{\lambda\epsilon}+\frac{1}{N}\sum_{i=1}^{N}(\log(1+\exp(-y_{i}{\langle}w,x_{i}{\rangle}))+\textcolor{magenta}{\max\{y_{i}w^Tx_{i}-\lambda\kappa,0\}})\\&#10;   \text{s.t.}\hspace{0.3cm}\textcolor{red}{\|w\|_* \leq \lambda}&#10;  \end{gathered}&#10; \end{equation*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32D83FC9-DD5A-4C19-95F2-6D4DE27988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49" y="2745950"/>
            <a:ext cx="8292701" cy="13661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BE88CC-8CF9-444A-BDE9-B17108D158E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6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1"/>
    </mc:Choice>
    <mc:Fallback xmlns="">
      <p:transition spd="slow" advTm="9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Regularized Logistic Regression as a special case...}&#10; In the equation (1) -&#10; \begin{equation}&#10;  \begin{gathered}&#10;   \underset{w,\lambda}{\inf}\hspace{0.2cm}\lambda\epsilon+\frac{1}{N}\sum_{i=1}^{N}(\log(1+\exp(-y_{i}{\langle}w,x_{i}{\rangle}))+\max\{y_{i}w^Tx_{i}-\lambda\kappa,0\})\\&#10;   \text{s.t.}\hspace{0.3cm}\|w\|_* \leq \lambda&#10;  \end{gathered}&#10; \end{equation}&#10; \indent as the value of $\kappa$ tends to infinity, the term $max\{y_{i}w^Tx_{i}-\lambda\kappa,0\})$ becomes $0$ and equation (1) reduces to regularized version of logistic regression - &#10; \begin{equation}&#10;  \begin{gathered}&#10;   \underset{w}{\inf}\hspace{0.2cm}\frac{1}{N}\sum_{i=1}^{N}\log(1+\exp(-y_{i}{\langle}w,x_{i}{\rangle}))+\epsilon\|w\|_*&#10;  \end{gathered}&#10; \end{equation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24AF6781-1CDD-4F72-9114-F5ACC95B73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4" y="1616348"/>
            <a:ext cx="11064471" cy="362530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55BFCE-EF6C-4E13-A78D-C606E71C25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8"/>
    </mc:Choice>
    <mc:Fallback xmlns="">
      <p:transition spd="slow" advTm="15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Centralized strategy for solving Wasserstein Distributionally Robust LR...}&#10; This method have been proposed in reference [2]. The authors have taken $\|.\|$ in the transportation cost $d(\epsilon_{1},\epsilon_{2}) = \|x_{1}-x_{2}\|+\frac{\kappa}{2}|y_{1}-y_{2}|$ to be the $l_{1}$-norm. $\therefore$ $\|.\|_*$ becomes the $\infty$-norm.\\&#10; \indent As shown in Proposition 3.1 in reference [2] optimal $\lambda$, let it be called $\lambda^*$, satisfies $\lambda^* \leq \frac{0.2785}{\epsilon}$.&#10; So reference [2] proposes to initialize $\lambda$ in the range $[0,\frac{0.2785}{\epsilon}]$, then solve the resulting problem given by - &#10; \begin{equation}&#10;  \begin{gathered}&#10;   \underset{\|w\|_\infty\leq\lambda}{\inf}\hspace{0.2cm}\frac{1}{N}\sum_{i=1}^{N}(\log(1+\exp(-y_{i}{\langle}w,x_{i}{\rangle}))+\max\{y_{i}w^Tx_{i}-\lambda\kappa,0\})&#10;  \end{gathered}&#10; \end{equation}&#10; Then, the authors use golden-section search for updating $\lambda$ and loop until equation (2) reaches to an optimal solution.&#10; \begin{equation}&#10;  \begin{gathered}&#10;   \underset{w,\lambda}{\inf}\hspace{0.2cm}\lambda\epsilon+\frac{1}{N}\sum_{i=1}^{N}(\log(1+\exp(-y_{i}{\langle}w,x_{i}{\rangle}))+\max\{y_{i}w^Tx_{i}-\lambda\kappa,0\})\\&#10;   \text{s.t.}\hspace{0.3cm}\|w\|_\infty \leq \lambda&#10;  \end{gathered}&#10; \end{equation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70D8ECE6-9EFD-40B1-9968-E24613C015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1052736"/>
            <a:ext cx="11560637" cy="475252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[2] &quot;A First-Order Algorithmic Framework for Wasserstein Distributionally Robust Logistic Regression&quot; (NeurIPS 2019)&#10; By Jiajin Li, Sen Huang, Anthony Man-Cho So.&#10; % \section*{Titl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35185E28-65B5-4E1D-9678-A8764FCF3C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6381327"/>
            <a:ext cx="5760640" cy="2735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B3BC80-076B-46CC-83BC-91030966D1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"/>
    </mc:Choice>
    <mc:Fallback xmlns="">
      <p:transition spd="slow" advTm="12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Centralized strategy Summarized}&#10;  \begin{itemize}&#10;   \item The equation below is convex in $\lambda$&#10;   \begin{equation}&#10;    \begin{gathered}&#10;     \underset{w,\lambda}{\inf}\hspace{0.2cm}\lambda\epsilon+\frac{1}{N}\sum_{i=1}^{N}(\log(1+\exp(-y_{i}{\langle}w,x_{i}{\rangle}))+\max\{y_{i}w^Tx_{i}-\lambda\kappa,0\})\\&#10;     \text{s.t.}\hspace{0.3cm}\|w\|_\infty \leq \lambda&#10;    \end{gathered}&#10;   \end{equation}&#10;   \item $\lambda$ lies in the range [$0,0.2785/\epsilon$], proof in reference [2]&#10;   \item This suggests that we first initialize $\lambda$ to a value in [$0,0.2785/\epsilon$]&#10;   \item and solve the resulting problem that only involves $w$&#10;   \begin{equation}&#10;    \begin{gathered}&#10;     \underset{\|w\|_\infty\leq\lambda}{\inf}\hspace{0.2cm}\frac{1}{N}\sum_{i=1}^{N}(\log(1+\exp(-y_{i}{\langle}w,x_{i}{\rangle}))+\max\{y_{i}w^Tx_{i}-\lambda\kappa,0\})&#10;    \end{gathered}&#10;   \end{equation}&#10;    \item then apply golden-section search to update $\lambda$&#10;    \item and repeat until equation (1) reaches an optimal solution&#10;  \end{itemize}&#10;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D2FB466A-D32D-4FC0-A6B1-9301D35C57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7" y="908720"/>
            <a:ext cx="11571151" cy="579083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[2] &quot;A First-Order Algorithmic Framework for Wasserstein Distributionally Robust Logistic Regression&quot; (NeurIPS 2019)&#10; By Jiajin Li, Sen Huang, Anthony Man-Cho So.&#10; % \section*{Titl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35185E28-65B5-4E1D-9678-A8764FCF3C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6" y="6584494"/>
            <a:ext cx="5760640" cy="27350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C916F0-093C-437D-9CA6-1548BD004F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5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54"/>
    </mc:Choice>
    <mc:Fallback xmlns="">
      <p:transition spd="slow" advTm="31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Quick overview of Golden-section search...}&#10;  &#10;  Here's how the Golden-section search algorithm looks like -\\&#10;  \begin{algorithm}[H]&#10;   \SetAlgoLined&#10;   \label{algo1}&#10;   \textbf{Input: } $\lambda_1$ = 0, $\lambda_4$ = $0.2785/\epsilon$, $r$ = 0.618\\&#10;   \textbf{Output: } Optimal solution ($\beta^*$,$\lambda^*$);\\&#10;   \textbf{While} not converge \textbf{do}\\&#10;   \hspace{0.3cm}$\lambda_2$ = r$\lambda_1$+(1-r)$\lambda_4$;\\&#10;   \hspace{0.3cm}$\lambda_3$ = (1-r)$\lambda_1$+r$\lambda_4$;\\&#10;   \hspace{0.3cm}\textbf{if} Solve($\lambda_2$) &lt; Solve($\lambda_3$) \textbf{then}\\&#10;   \hspace{0.3cm}\hspace{0.3cm}set $\lambda_4$ = $\lambda_3$\\&#10;   \hspace{0.3cm}\textbf{else}\\&#10;   \hspace{0.3cm}\hspace{0.3cm}set $\lambda_1$ = $\lambda_2$\\&#10;   \hspace{0.3cm}\textbf{end}\\&#10;   \textbf{end}&#10;   \caption{}&#10;  \end{algorithm}&#10; &#10;  Inside the 'Solve()' we solve the following optimization problem which we saw in previous slide -&#10;  \begin{equation*}&#10;   \begin{gathered}&#10;    \underset{\|w\|_\infty\leq\lambda}{\inf}\hspace{0.2cm}\frac{1}{N}\sum_{i=1}^{N}(\log(1+\exp(-y_{i}{\langle}w,x_{i}{\rangle}))+\max\{y_{i}w^Tx_{i}-\lambda\kappa,0\})&#10;   \end{gathered}&#10;  \end{equation*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C8671B77-7BB8-46C6-9D36-C5F69D9497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54589"/>
            <a:ext cx="8247862" cy="5616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B427E-5244-4BA8-9191-A8656959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113" y="954589"/>
            <a:ext cx="4915586" cy="4296375"/>
          </a:xfrm>
          <a:prstGeom prst="rect">
            <a:avLst/>
          </a:prstGeom>
        </p:spPr>
      </p:pic>
      <p:pic>
        <p:nvPicPr>
          <p:cNvPr id="12" name="Picture 11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[2] &quot;A First-Order Algorithmic Framework for Wasserstein Distributionally Robust Logistic Regression&quot; (NeurIPS 2019)&#10; By Jiajin Li, Sen Huang, Anthony Man-Cho So.&#10; % \section*{Titl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3C65C1D7-0F28-4423-BF82-D6F76AB1CA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6525344"/>
            <a:ext cx="5760640" cy="2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4"/>
    </mc:Choice>
    <mc:Fallback xmlns="">
      <p:transition spd="slow" advTm="2100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Why Distributed?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D0B2A72E-5FAB-4FA8-924A-763D859C26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56" y="3167985"/>
            <a:ext cx="5010287" cy="52202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7C86C7-9CFA-45D8-843D-BBF0A3C9E5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0"/>
    </mc:Choice>
    <mc:Fallback xmlns="">
      <p:transition spd="slow" advTm="26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Distributed Alternating Direction Method of Multipliers \\as in Reference 3}&#10; We will use variant of Distributed ADMM given in reference [3] for implementing distributed version of the Wasserstein Distributionally Robust Logistic Regression.\\&#10; First let's properly define the notations related to \emph{Graph Structure} and \emph{Distributed Optimization problem}.\\\\&#10; \textbf{Structure of the graph $\rightarrow$}&#10; \vspace{-0.5cm}&#10; \begin{itemize}&#10;  \item Consider a simple connected undirected graph with $N$ nodes and $M$ edges&#10;  \item Let the nodes be numbered from $1$ to $N$ and let $e_{ij}$ denote and edge between node $i$ and $j$ such that $i &lt; j$&#10;  \item Node $i$ has an associated cost function $f_{i} : \mathbb{R}^m \rightarrow \mathbb{R}$, in our case $f_{i}(w_{i})=\frac{1}{n}\sum_{j=1}^{n_{i}}(\log(1+\exp(-y_{j}{\langle}w_{i},x_{j}{\rangle}))+\max\{y_{j}w_{i}^Tx_{j}-\lambda\kappa,0\}+\mathbb{I}_{\{\|w_{i}\|_\infty\leq\lambda\}})$&#10;  \item Here $n_{i}$ is the amount of data with the $i$-th node and $n = \sum_{i=1}^{N}n_{i}$ is the total amount of data across all nodes\\&#10; \end{itemize} &#10; \vspace{-0.8cm}&#10; &#10; 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4C29D69F-0F3D-4ED3-A5AB-10E90AFE81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7" y="1052737"/>
            <a:ext cx="11115786" cy="494175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995526AB-0C2C-408F-864E-1D58C9C8F2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6412272"/>
            <a:ext cx="6892201" cy="32909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5076D2-773F-49CF-B943-A890C969AB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2"/>
    </mc:Choice>
    <mc:Fallback xmlns="">
      <p:transition spd="slow" advTm="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Basic Notation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A7DF7999-B60B-4D60-B5F7-CC2263DBAF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260648"/>
            <a:ext cx="3221786" cy="298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A1315-1E8A-4E1F-B6BE-35AF7EDA6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556792"/>
            <a:ext cx="12192000" cy="493573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C206EC0-07EA-4F39-B6B9-2EA796935D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9"/>
    </mc:Choice>
    <mc:Fallback xmlns="">
      <p:transition spd="slow" advTm="10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Why Distributionally Robust?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BE862F53-18D0-4CDF-AFD2-39EB31F5F3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28" y="2708920"/>
            <a:ext cx="9732542" cy="600968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 &#10; &#10; \section*{Why Distributed?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9C1F2CB8-43B7-4095-B72D-C0DF35BCB3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22" y="4221088"/>
            <a:ext cx="5767955" cy="600968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Two Questions Come to mind...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C5EFBBA2-0FA2-4237-A4E8-B79DB8F7D4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1507575"/>
            <a:ext cx="4464496" cy="29014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FA9A6F-65C8-4E07-AD95-B484E365F44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1"/>
    </mc:Choice>
    <mc:Fallback xmlns="">
      <p:transition spd="slow" advTm="6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lternating Direction Method of Multipliers}&#10;  &#10;  \textbf{Structure of the distributed optimization problem $\rightarrow$}\\&#10;  Let $w_{i}$ be the copy of weight vector with the $i$-th node. In order for nodes to reach consensus each edge $e_{ij} \in E$ has a constraint $w_{i} = w_{j}$. So the optimization problem looks like - \\&#10;  \begin{equation}&#10;   \begin{gathered}&#10;    \underset{w}{\min}\hspace{0.3cm}\sum_{i=1}^Nf_i(w_{i})\\\text{s.t.}\hspace{0.3cm}w_{i} = w_{j} \hspace{0.3cm} \forall \hspace{0.1cm} e_{ij} \in E&#10;   \end{gathered}&#10;  \end{equation}&#10;  \begin{itemize}&#10;  \item Here, $w = [w_{1},...,w_{N}]'$. With each of the constraint $w_{i} = w_{j}$ a dual variable $\sigma_{ij}$ is associated. &#10;  \item Node $i$ is responsible for updating $w_{i}$ and $\sigma_{ji}$ with $j &lt; i$. &#10;  \item Reference [3] takes an augmented lagrangian approach to solve equation (1), penalty parameter is taken to be a scalar quantity $\beta &gt; 0$.&#10;  \end{itemize}&#10;  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863D70D9-A15E-4CA2-BB7C-B69965B5AF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0" y="1016732"/>
            <a:ext cx="10981180" cy="4824536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44DE03CC-07F3-473E-8FB2-48314FC2B6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6412272"/>
            <a:ext cx="6892201" cy="32909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ED7DEA-79EA-46D3-9BE7-C41E7A4FB89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1"/>
    </mc:Choice>
    <mc:Fallback xmlns="">
      <p:transition spd="slow" advTm="1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DMM \\as in Reference [3]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87B68CE3-AAEE-4E2B-9B08-DBE36AC951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6" y="5717832"/>
            <a:ext cx="3744416" cy="981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0C881-5495-4287-A43C-50C6A94FB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32656"/>
            <a:ext cx="10155824" cy="5430758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A424CD04-B435-424F-AFAF-C46DA0309F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" y="6370702"/>
            <a:ext cx="6892201" cy="32909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49D6457-BCDA-4F2F-9EE5-3C7B62C662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3"/>
    </mc:Choice>
    <mc:Fallback xmlns="">
      <p:transition spd="slow" advTm="9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lternating Direction Method of Multipliers}&#10; % &#10; % \begin{equation*}&#10; %  \begin{gathered}&#10; %   x+y = z&#10; %  \end{gathered}&#10; % \end{equation*}&#10; % &#10; % \begin{itemize}&#10; %  \item item 1&#10; % \end{itemize}&#10; For ease of expressing the algorithm we will use the following notation. The neighbours of node $i$ are partitioned into two sets, which are \emph{successors}, denoted by $S(i)$ and \emph{predecessors} denoted by $P(i)$.&#10; \begin{itemize}&#10;  \item $S(i)$ consists of all the neighbours which have index more than $i$, i.e., $S(i) = \{k | e_{ik} \in E, i &lt; k\}$&#10;  \item $P(i)$ consists of all the neighbours which have index less than $i$, i.e., $P(i) = \{k | e_{ki} \in E, k &lt; i\}$.&#10;  \item As we assumed the graph to be simple, i.e., there are no edges of form $e_{ii}$, $\therefore$ the union $S(i) \cup P(i)$ contains all the neighbours of $i$-th node.&#10; \end{itemize}&#10; As node $i$ is responsible for updating $\sigma_{ki} \forall k &lt; i$, it is said that node $i$ owns the variables $\sigma_{ki}$ where $k &lt; i$. Now that we have defined the notations let us move to the algorithm as given in reference [3] -&#10; 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DF7D29AA-E948-4006-B975-78E91FA6B6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6" y="1214754"/>
            <a:ext cx="11366886" cy="4428493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A42E4113-D8F6-49CD-BF12-DD7108589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6412272"/>
            <a:ext cx="6892201" cy="3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$P(i)$ and $S(i)$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F86841C2-F24C-45F2-AF00-10C32CAF06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306662"/>
            <a:ext cx="2338667" cy="391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489EF1-19F7-4865-82B4-040E7DBAC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412776"/>
            <a:ext cx="10555387" cy="494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79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 \section*{Distributed Alternating Direction Method of Multipliers}&#10;  \vspace{-0.7cm}&#10;  The algorithm as given in reference [3] -\\&#10;  \vspace{-0.3cm}&#10;  \begin{algorithm}[H]&#10;   &#10;   \caption{}&#10;   \SetAlgoLined&#10;   \label{algo1}&#10;   \textbf{Initialize: }Choose $w_i^0, \sigma_{ij}^0 \in \mathbb{R}^m$ randomly $\forall i,j \in \{1,2,..,N\}$.\\&#10;   \textbf{For } $t = 1,2,..,T$. Here, $T$ = total number of iterations \\&#10;   \hspace{1cm}\textbf{For } $i = 1,2,..,N$, i.e., in sequential order each node updates its weight vector $w_{i}^t$ with -&#10;   \begin{equation}\label{10}&#10;    \begin{gathered}&#10;     w_{i}^{t+1} = \underset{w_{i}}{\text{argmin}}f_{i}(w_{i})+\frac{\beta}{2}\sum_{k\in S(i)}\|w_{i}-w_{k}^t-\frac{1}{\beta}\sigma_{ik}^t\|^2\\+\frac{\beta}{2}\sum_{k\in P(i)}\|w_{j}^{t+1}-w_{i}-\frac{1}{\beta}\sigma_{ki}^t\|^2&#10;    \end{gathered}&#10;   \end{equation}&#10;   \hspace{1cm}\textbf{For } $i = 1,2,..,N$, i.e., in sequential order each node updates the $\sigma_{ki}$ that is owns, i.e, $\forall k \in P(i)$ -&#10;   \begin{equation}\label{11}&#10;    \begin{gathered}&#10;     \sigma_{ki}^{t+1} = \sigma_{ki}^t-\beta(w_{k}^{t+1}-w_{i}^{t+1})&#10;    \end{gathered}&#10;   \end{equation}&#10;   &#10;   \caption{}&#10;  \end{algorithm}&#10;  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18D58D7E-5CA1-43D6-84D3-207F5DF365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8" y="995385"/>
            <a:ext cx="11516503" cy="4867230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90B47279-52A2-4DA6-A16B-8F5265EEE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6412272"/>
            <a:ext cx="6892201" cy="32909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3DAE4F-8097-4EF0-B301-BB5AF60555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64"/>
    </mc:Choice>
    <mc:Fallback xmlns="">
      <p:transition spd="slow" advTm="14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lternating Direction Method of Multipliers}&#10; % &#10; % \begin{equation*}&#10; %  \begin{gathered}&#10; %   x+y = z&#10; %  \end{gathered}&#10; % \end{equation*}&#10; % &#10; % \begin{itemize}&#10; %  \item item 1&#10; % \end{itemize}&#10; The \emph{Algorithm 2} that we just described requires the following assumptions - \\\\&#10; \textbf{Assumption 1.1: }$f_{i}: \mathbb{R}^m \rightarrow \mathbb{R}$ is strictly convex, closed and proper $\forall i \in \{1,2,..,N\}$.\\&#10; \textbf{Assumption 1.2: }There exists an optimal solution $w^*$ to optimization problem - $\underset{w}{\min}\hspace{0.3cm}\sum_{i=1}^Nf_i(w_{i})\hspace{0.3cm}\text{s.t.}\hspace{0.3cm}w_{i} = w_{j} \hspace{0.3cm} \forall \hspace{0.1cm} e_{ij} \in E$\\\\&#10; \indent Under the above assumptions the value of the cost function at ergodic average of $w_{i}$ i.e $s_{i} = \frac{1}{T}\sum_{t=1}^Tw_{i}^t$, converges to the optimal cost at the rate of $O(\frac{1}{t})$ $\forall i \in \{1,2,..,N\}$.\\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71B29844-66C7-4FBB-AE78-B4F7E5B68B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" y="1268760"/>
            <a:ext cx="11566794" cy="3384376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40DB7116-365A-4FAF-B22E-B5DE93C6CC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6412272"/>
            <a:ext cx="6892201" cy="32909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3BE7BF-03EC-48DD-ADF2-1275BD4DA81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9"/>
    </mc:Choice>
    <mc:Fallback xmlns="">
      <p:transition spd="slow" advTm="18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lternating Direction Method of Multipliers}&#10; % &#10; % \begin{equation*}&#10; %  \begin{gathered}&#10; %   x+y = z&#10; %  \end{gathered}&#10; % \end{equation*}&#10; % &#10; % \begin{itemize}&#10; %  \item item 1&#10; % \end{itemize}&#10; In our scenario, the distributed optimization problem ...\\&#10; \begin{equation}&#10;  \begin{gathered}&#10;   \underset{w}{\min}\hspace{0.3cm}\sum_{i=1}^Nf_i(w_{i})\\\text{s.t.}\hspace{0.3cm}w_{i} = w_{j} \hspace{0.3cm} \forall \hspace{0.1cm} e_{ij} \in E&#10;  \end{gathered}&#10; \end{equation}\\&#10; ...looks like the following. To simplify the notation let $h(v) = \log(1+\exp(-v))$ - &#10; \begin{equation}&#10;  \begin{gathered}&#10;   \underset{w}{\min}\hspace{0.3cm}\sum_{i=1}^N\frac{1}{n}\sum_{j=1}^{n_{i}}(h(y_{j}{\langle}w_{i},x_{j}{\rangle})+\max\{y_{j}w_{i}^Tx_{j}-\lambda\kappa,0\})\\\text{s.t.}\hspace{0.3cm}w_{i} = w_{j} \hspace{0.3cm} \forall \hspace{0.1cm} e_{ij} \in E\\&#10;   \text{and }\|w_{i}\|_{\infty} \leq \lambda\text{  }\forall i \in \{1,2,..,N\}&#10;  \end{gathered}&#10; \end{equation}&#10; Why is that so? Because in our case&#10; \begin{equation}&#10;  \begin{gathered}&#10;   f_{i}(w_{i})=\frac{1}{n}\sum_{j=1}^{n_{i}}(\log(1+\exp(-y_{j}{\langle}w_{i},x_{j}{\rangle}))+\max\{y_{j}w_{i}^Tx_{j}-\lambda\kappa,0\}+\mathbb{I}_{\{\|w_{i}\|_\infty\leq\lambda\}})&#10;  \end{gathered}&#10; \end{equation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5657E69F-EF51-4452-B5A9-97CEE80F9F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6" y="980730"/>
            <a:ext cx="10231356" cy="54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3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o, how to implement Wasserstein DRLR in distributed manner?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EB93D701-C6E4-4722-90E0-7C7F2F4584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4" y="3266839"/>
            <a:ext cx="11418691" cy="32432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9CAC3A-0FF3-4954-8663-9D55B208D4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7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9"/>
    </mc:Choice>
    <mc:Fallback xmlns="">
      <p:transition spd="slow" advTm="9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trategy for distributing \\Wasserstein DRLR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61DD4D11-9971-411A-92AE-ADCAF84342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16632"/>
            <a:ext cx="3258076" cy="628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090D8-8A69-444A-85D9-19763C8FF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124744"/>
            <a:ext cx="9649072" cy="559704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D88BE5-841C-41BE-BA40-D218D6A104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3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93"/>
    </mc:Choice>
    <mc:Fallback xmlns="">
      <p:transition spd="slow" advTm="25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In our case...}&#10; % &#10; % \begin{equation*}&#10; %  \begin{gathered}&#10; %   x+y = z&#10; %  \end{gathered}&#10; % \end{equation*}&#10; % &#10; % \begin{itemize}&#10; %  \item item 1&#10; % \end{itemize}&#10;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AC294ABE-0FE4-4F60-9586-A3EBE617D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291592"/>
            <a:ext cx="2914171" cy="329096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begin{equation*}&#10;  \begin{gathered}&#10;   f_{i}(w_{i})=\frac{1}{n}\sum_{j=1}^{n_{i}}(\log(1+\exp(-y_{j}{\langle}w_{i},x_{j}{\rangle}))+\textcolor{blue}{\max\{y_{j}w_{i}^Tx_{j}-\lambda\kappa,0\}}+\textcolor{magenta}{\mathbb{I}_{\{\|w_{i}\|_\infty\leq\lambda\}}})&#10;  \end{gathered}&#10; \end{equation*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AE9BBEFF-5579-4C3D-A4A0-ADED904472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6" y="2980804"/>
            <a:ext cx="10803330" cy="896393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1E9CC204-1D91-4647-8E33-398E9233A5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3336"/>
            <a:ext cx="5957423" cy="27878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158D25-01E6-428C-87CC-7AA98B94614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"/>
    </mc:Choice>
    <mc:Fallback xmlns="">
      <p:transition spd="slow" advTm="3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Why Distributionally Robust?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FAD7D42A-9210-48C1-B677-EC293F8E33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29" y="3128516"/>
            <a:ext cx="9732542" cy="60096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85A7EA-150D-493C-887B-64A9760CCA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3"/>
    </mc:Choice>
    <mc:Fallback xmlns="">
      <p:transition spd="slow" advTm="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Distributed Wasserstein Distributionally Robust Logistic Regression}&#10; % &#10; % \begin{equation*}&#10; %  \begin{gathered}&#10; %   x+y = z&#10; %  \end{gathered}&#10; % \end{equation*}&#10; % &#10; % \begin{itemize}&#10; %  \item item 1&#10; % \end{itemize}&#10; Here we present \emph{Algorithm 3} the contribution of this thesis, i.e., Distributed Wasserstein Distributionally Robust Logistic Regression.\\&#10; \indent Similar to reference [2] we are going to initialize $\lambda$ in the range $[0,\frac{0.2785}{\epsilon}]$ then solve the resulting problem given by equation (1) using \emph{Algorithm 3}&#10; \begin{equation}&#10;  \begin{gathered}&#10;   \underset{\|w\|_\infty\leq\lambda}{\inf}\hspace{0.2cm}\frac{1}{N}\sum_{i=1}^{N}(\log(1+\exp(-y_{i}{\langle}w,x_{i}{\rangle}))+\max\{y_{i}w^Tx_{i}-\lambda\kappa,0\})&#10;  \end{gathered}&#10; \end{equation}&#10; ...and then use golden-section search for updating $\lambda$ and loop until an optimal solution to equation (2) is achieved.&#10; \begin{equation}&#10;  \begin{gathered}&#10;   \underset{w,\lambda}{\inf}\hspace{0.2cm}\lambda\epsilon+\frac{1}{N}\sum_{i=1}^{N}(\log(1+\exp(-y_{i}{\langle}w,x_{i}{\rangle}))+\max\{y_{i}w^Tx_{i}-\lambda\kappa,0\})\\&#10;   \text{s.t.}\hspace{0.3cm}\|w\|_\infty \leq \lambda&#10;  \end{gathered}&#10; \end{equation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4DE9A0E2-BBF9-4688-AC4E-1B02F75415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6" y="1160748"/>
            <a:ext cx="11097908" cy="4536504"/>
          </a:xfrm>
          <a:prstGeom prst="rect">
            <a:avLst/>
          </a:prstGeom>
        </p:spPr>
      </p:pic>
      <p:pic>
        <p:nvPicPr>
          <p:cNvPr id="4" name="Picture 3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[2] &quot;A First-Order Algorithmic Framework for Wasserstein Distributionally Robust Logistic Regression&quot; (NeurIPS 2019)&#10; By Jiajin Li, Sen Huang, Anthony Man-Cho So.&#10; % \section*{Titl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A6E50A8F-7B87-4915-ACB0-4C4EF8A144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6381327"/>
            <a:ext cx="5760640" cy="2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7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Wasserstein Distributionally Robust Logistic Regression}&#10; % &#10; % \begin{equation*}&#10; %  \begin{gathered}&#10; %   x+y = z&#10; %  \end{gathered}&#10; % \end{equation*}&#10; % &#10; % \begin{itemize}&#10; %  \item item 1&#10; % \end{itemize}&#10; \begin{algorithm}[H]&#10;  \SetAlgoLined&#10;  \label{algo2}&#10;  \textbf{Initialize: }Choose $w_i^0, \sigma_{ij}^0 \in \mathbb{R}^m$ randomly $\forall i,j \in \{1,2,..,N\}$, obtain $\lambda$ from golden-section search\\&#10;  \textbf{For } $t = 1,2,..,T$. Here, $T$ = total number of iterations \\&#10;  \hspace{1cm}\textbf{For } $i = 1,2,..,N$, i.e., in sequential order each node updates its weight vector $w_{i}^t$ with -&#10;  \begin{equation}\label{12}&#10;   \begin{gathered}&#10;    w_{i}^{t+1} = \underset{w_{i}}{\text{argmin}}\frac{1}{n}\sum_{j=1}^{n_{i}}(h(y_{j}{\langle}w_{i},x_{j}{\rangle})+\max\{y_{j}w_{i}^Tx_{j}-\lambda\kappa,0\})\\+\frac{\beta}{2}\sum_{k\in S(i)}\|w_{i}-w_{k}^t-\frac{1}{\beta}\sigma_{ik}^t\|^2\\+\frac{\beta}{2}\sum_{k\in P(i)}\|w_{j}^{t+1}-w_{i}-\frac{1}{\beta}\sigma_{ki}^t\|^2\\\text{s.t.}\hspace{0.3cm}\|w_{i}\|_{\infty} \leq \lambda&#10;   \end{gathered}&#10;  \end{equation}&#10;  \hspace{1cm}\textbf{For } $i = 1,2,..,N$, i.e., in sequential order each node updates the $\lambda_{ki}$ that is owns, i.e, $\forall k \in P(i)$ -&#10;  \begin{equation}\label{13}&#10;   \begin{gathered}&#10;    \sigma_{ki}^{t+1} = \sigma_{ki}^t-\beta(w_{k}^{t+1}-w_{i}^{t+1})&#10;   \end{gathered}&#10;  \end{equation}&#10;  \caption{}&#10;  \caption{}&#10;  \caption{}&#10; \end{algorithm}&#10; The above is obtained by substituting $f_{i}(w_{i})=\frac{1}{n}\sum_{j=1}^{n_{i}}(\log(1+\exp(-y_{j}{\langle}w_{i},x_{j}{\rangle}))+\max\{y_{j}w_{i}^Tx_{j}-\lambda\kappa,0\})$ and adding the constraint $\|w_{i}\|_{\infty} \leq \lambda$ in \emph{Algorithm 2}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0B8C16B4-3238-4308-AEDA-EC0DA35578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92" y="980728"/>
            <a:ext cx="9145016" cy="577542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283ED7-C38D-47CE-AA02-E8BAA7D047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38"/>
    </mc:Choice>
    <mc:Fallback xmlns="">
      <p:transition spd="slow" advTm="38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Central Node: \vspace{-0.3cm}\\$\lambda$ update using Golden-section search}&#10; \vspace{-0.3cm}&#10; %In Golden-section search the 'Solve()' will be replaced by a call to \emph{Algorithm 3}\\&#10; \begin{algorithm}[H]&#10;  \SetAlgoLined&#10;  \label{algo1}&#10;  \textbf{Input: } $\lambda_1$ = 0, $\lambda_4$ = $0.2785/\epsilon$, $r$ = 0.618\\&#10;  \textbf{Output: } Optimal solution ($\beta^*$,$\lambda^*$);\\&#10;  \textbf{While} not converge \textbf{do}\\&#10;  \hspace{0.3cm}$\lambda_2$ = r$\lambda_1$+(1-r)$\lambda_4$;\\&#10;  \hspace{0.3cm}$\lambda_3$ = (1-r)$\lambda_1$+r$\lambda_4$;\\&#10;  %\hspace{0.3cm} \# if Solve($\lambda_2$) &lt; Solve($\lambda_3$) then ...previously this was there\\&#10;  \hspace{0.3cm} \textbf{if} \emph{Algorithm 3}($\lambda_2$).Loss &lt; \emph{Algorithm 3}($\lambda_3$).Loss \textbf{then}\\&#10;  \hspace{0.3cm}\hspace{0.3cm}set $\lambda_4$ = $\lambda_3$\\&#10;  \hspace{0.3cm}\textbf{else}\\&#10;  \hspace{0.3cm}\hspace{0.3cm}set $\lambda_1$ = $\lambda_2$\\&#10;  \hspace{0.3cm}\textbf{end}\\&#10;  \textbf{end}&#10;  \caption{}&#10; \end{algorithm}&#10; \hspace{-1cm}Let $w_i^*$ be the optimal weight vector for the i-th node, obtained on calling \emph{Algorithm 3}($\lambda$) then,&#10; \vspace{-0.2cm}&#10; \begin{equation*}&#10;  \begin{gathered}&#10;   \text{\emph{Algorithm 3}}(\lambda)\text{.Loss } = \lambda\epsilon+\sum_{i=1}^{N}f_{i}(w_{i}^*)&#10;  \end{gathered}&#10; \end{equation*}&#10; where, $f_{i}(w)=\frac{1}{n}\sum_{j=1}^{n_{i}}(\log(1+\exp(-y_{j}{\langle}w,x_{j}{\rangle}))+\max\{y_{j}w^Tx_{j}-\lambda\kappa,0\})$.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7BCF130B-237D-458D-87C5-B7CA709924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030529"/>
            <a:ext cx="8023979" cy="5611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B427E-5244-4BA8-9191-A86569597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113" y="954589"/>
            <a:ext cx="4915586" cy="42963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F0BF7A-03A9-457B-894C-08CAC729C3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39"/>
    </mc:Choice>
    <mc:Fallback xmlns="">
      <p:transition spd="slow" advTm="31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hspace{-1.5cm}Reference [3] requires the cost function at each node,&#10; \begin{equation}&#10;  \begin{gathered}&#10;   f_{i}(w_{i})=\frac{1}{n}\sum_{j=1}^{n_{i}}(\log(1+\exp(-y_{j}{\langle}w_{i},x_{j}{\rangle}))+\max\{y_{j}w_{i}^Tx_{j}-\lambda\kappa,0\}+\mathbb{I}_{\{\|w_{i}\|_\infty\leq\lambda\}})&#10;  \end{gathered}&#10; \end{equation}&#10;  to be strictly convex for first-order convergence rate.\\&#10; \indent Now, if we prove $h(y_{j}{\langle}w_{i},x_{j}{\rangle}) = \log(1+\exp(-y_{j}{\langle}w_{i},x_{j}{\rangle}))$, i.e., the logistic loss function to be strictly convex then $f_i(w_i)$ will also be strictly convex as sum of strictly convex,  i.e., $h(y_{j}{\langle}w_{i},x_{j}{\rangle})$ and convex function, i.e., $\max\{y_{j}w_{i}^Tx_{j}-\lambda\kappa,0\}$ is strictly convex.\\&#10; \indent As $y$ and $x$ are constants we can define $g(w) = h(y\langle w,x\rangle)$ and prove that $g(w)$ is strictly convex w.r.t. weight vector $w$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EFED8D56-5AFC-45CA-AE3C-1B3A47437E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9" y="1736812"/>
            <a:ext cx="11514228" cy="3161893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C98A91B7-C490-4E8E-8526-E430309DB8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6412272"/>
            <a:ext cx="6892201" cy="329095"/>
          </a:xfrm>
          <a:prstGeom prst="rect">
            <a:avLst/>
          </a:prstGeom>
        </p:spPr>
      </p:pic>
      <p:pic>
        <p:nvPicPr>
          <p:cNvPr id="12" name="Picture 11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Convergence Rat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C9CC922B-C658-4CF0-A709-4AD0998BE2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230168"/>
            <a:ext cx="3425563" cy="35718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53193AB-67F5-4800-9032-472FC4D7767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2"/>
    </mc:Choice>
    <mc:Fallback xmlns="">
      <p:transition spd="slow" advTm="18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\textbf{Proposition: $g(w) = h(y\langle w,x\rangle)$ is strictly convex.}\\&#10; \indent\textbf{Proof: }We will prove this by showing that $\nabla^2g(w) \succ 0$,&#10; \begin{equation*}&#10;  \begin{gathered}&#10;   \text{Note that $g(w)$ is smooth so we can compute,}\\&#10;   \frac{\partial g(w)}{\partial w_k} = \frac{-yx_{k}}{1+\exp(y{\langle}w,x{\rangle})}\\\\&#10;   \text{Note that $\nabla g(w)$ is also smooth so we can compute,}\\&#10;   \frac{\partial^2 g(w)}{\partial w_j\partial w_k} =&#10;   x_{j}x_{k}\frac{y^2\exp(y{\langle}w,x{\rangle})}{(\exp(y{\langle}w,x{\rangle})+1)^2} = Cx_{j}x_{k}\\ \text{where, } C = \frac{y^2\exp(y{\langle}w,x{\rangle})}{(\exp(y{\langle}w,x{\rangle})+1)^2} &gt; 0, \text{ because $y \in \{-1,1\}$ and $\frac{\exp(y{\langle}w,x{\rangle})}{(\exp(y{\langle}w,x{\rangle})+1)^2} &gt; 0$}&#10;  \end{gathered}&#10; \end{equation*}&#10;  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DD29C25E-9E8C-4F3E-B0FD-02C5AFC09A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05" y="1412776"/>
            <a:ext cx="10461589" cy="439248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5B9404-248F-442C-BA44-6A85EDA6A9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5"/>
    </mc:Choice>
    <mc:Fallback xmlns="">
      <p:transition spd="slow" advTm="2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\begin{equation*}&#10;  \begin{gathered}&#10;   \nabla^2g(w) = \begin{bmatrix}&#10;    \frac{\partial^2 g(w)}{\partial w_1^2} &amp; \frac{\partial^2 g(w)}{\partial w_1\partial w_2} &amp; . &amp; . &amp; \frac{\partial^2 g(w)}{\partial w_1\partial w_m}\\&#10;    \frac{\partial^2 g(w)}{\partial w_2 \partial w_1} &amp; \frac{\partial^2 g(w)}{\partial w_2^2} &amp; . &amp; . &amp; \frac{\partial^2 g(w)}{\partial w_2\partial w_m}\\&#10;    . &amp; . &amp; . &amp; . &amp; .\\&#10;    . &amp; . &amp; . &amp; . &amp; .\\&#10;    \frac{\partial^2 g(w)}{\partial w_m \partial w_1} &amp; \frac{\partial^2 g(w)}{\partial w_m\partial w_2} &amp; . &amp; . &amp; \frac{\partial^2 g(w)}{\partial w_m^2}\\&#10;   \end{bmatrix}&#10;   = C \begin{bmatrix}&#10;    x_{1}^2 &amp; x_{1}x_{2} &amp; . &amp; . &amp; x_{1}x_{m} \\&#10;    x_{2}x_{1} &amp; x_{2}^2 &amp; . &amp; . &amp; x_{2}x_{m} \\&#10;    . &amp; . &amp; . &amp; . &amp; .\\&#10;    . &amp; . &amp; . &amp; . &amp; .\\&#10;    x_{m}x_{1} &amp; x_{m}x_{2} &amp; . &amp; . &amp; x_{m}^2 \\&#10;   \end{bmatrix}\\&#10;   = Cxx^{T}\\&#10;   \text{Let d $\in$ $\mathbb{R}^m$ be a non-zero vector then,}\\&#10;   d^{T}\nabla^2g(w)d  = Cd^{T}xx^{T}d = Cd^{T}x(d^{T}x)^{T} = C\|d^{T}x\|^2 &gt; 0\\\\&#10;   \text{This implies that, } \nabla^2g(w) \succ 0\text{, hence $g(w)$ is strictly convex.}&#10;  \end{gathered}&#10; \end{equation*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5643A025-4C7F-4331-AD0A-FFED8216FC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79" y="1304764"/>
            <a:ext cx="8909842" cy="424847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D0AA93-33FD-4B55-9647-899705730F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6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"/>
    </mc:Choice>
    <mc:Fallback xmlns="">
      <p:transition spd="slow" advTm="1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Result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5AA3A685-8EC2-4A80-8846-C44E98D2EC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58" y="3094300"/>
            <a:ext cx="3282683" cy="6694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FF5BA58-B3C7-4A51-A0C2-909984D5D9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3"/>
    </mc:Choice>
    <mc:Fallback xmlns="">
      <p:transition spd="slow" advTm="4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&#10;  \textbf{Data Set and Graph: }The following results are for the \href{https://archive.ics.uci.edu/ml/datasets/banknote+authentication#}{UCI banknote authentication Data Set}. It consists of 1372 data-points out of which 1096 (approx. 80$\%$) data-points was kept for training and 275 (approx. 20$\%$) was kept for testing. Each data-point has 4 attributes. \\&#10;  \indent The following graph with N $=$ 4 and M $=$ 4 was used. Each node contains equal amount of data-points, i.e., 274 data-points for each node.&#10;  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3F967ABE-E1B3-491A-AF4A-247BE919BA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2" y="1556792"/>
            <a:ext cx="11531237" cy="151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956F1-FC82-427B-A34E-2D3F25078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7" y="3212976"/>
            <a:ext cx="10297144" cy="2317635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&#10;  \begin{center}&#10;   \captionsetup{type=figure}&#10;   \caption*{Figure: Graph used for the experiment}&#10;  \end{center}&#10;  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4F29A015-50D6-4468-809C-AFC3FEB057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22" y="5461806"/>
            <a:ext cx="3204355" cy="17171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056E8F-4565-4175-B0A2-A78166D3A0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3"/>
    </mc:Choice>
    <mc:Fallback xmlns="">
      <p:transition spd="slow" advTm="21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indent In the figures that follow we show the results single run of \emph{Algorithm 3}. $\lambda$ was taken to be the one obtained by running \emph{CVXPY solver} on equation -&#10;  \begin{equation*}&#10;   \begin{gathered}&#10;    \underset{w,\lambda}{\inf}\hspace{0.2cm}\lambda\epsilon+\frac{1}{N}\sum_{i=1}^{N}(\log(1+\exp(-y_{i}{\langle}w,x_{i}{\rangle}))+\max\{y_{i}w^Tx_{i}-\lambda\kappa,0\})\\&#10;    \text{s.t.}\hspace{0.3cm}\|w\|_* \leq \lambda&#10;   \end{gathered}&#10;  \end{equation*}&#10;  which can be considered to be the optimal $\lambda$. The optimal hyper-parameter values are $\beta = 10$, $\kappa = 10$ and $\epsilon = 0.1$. They were selected by k-fold cross-validation with $k = 10$ on the training set. \\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64ADC774-E250-48D1-9D6F-8E586A1AF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6" y="2068478"/>
            <a:ext cx="11883987" cy="2721043"/>
          </a:xfrm>
          <a:prstGeom prst="rect">
            <a:avLst/>
          </a:prstGeom>
        </p:spPr>
      </p:pic>
      <p:pic>
        <p:nvPicPr>
          <p:cNvPr id="4" name="Picture 3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election of \\Hyperparamter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36D0DBFE-EE70-44BA-AC13-427DCDDDF8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16632"/>
            <a:ext cx="2664296" cy="83928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1E5B81-3B05-49C8-A659-A9BBB0CA77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2"/>
    </mc:Choice>
    <mc:Fallback xmlns="">
      <p:transition spd="slow" advTm="9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Consensus Error: }Consensus error is defined as $\frac{1}{N}\sum_{i=1}^N\|w_{avg}-w_{i}\|$ where $w_{avg} = \frac{1}{N}\sum_{i=1}^Nw_{i}$. It measures how much far the weight vectors at all the nodes are from each other. As $T \rightarrow \infty$ the consensus error should tend to zero. We can see from the graph that consensus error is decreasing as expected -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B6BC6BFC-F88E-408C-9DA0-4B4084B16F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3" y="1270616"/>
            <a:ext cx="11714074" cy="934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F58EEB-FB74-44DE-B58F-F61366408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00" y="2373598"/>
            <a:ext cx="5400600" cy="36004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$\ln$(Consensus Error) vs $\ln$(Iteration)}&#10;  \end{center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5B6DEF85-DA38-40F4-A29B-58E04E2620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13" y="6190022"/>
            <a:ext cx="3678256" cy="19130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3074C4-7E59-4A41-A319-CFF2921B36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63"/>
    </mc:Choice>
    <mc:Fallback xmlns="">
      <p:transition spd="slow" advTm="1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Quick overview of LR Notation}&#10; \begin{equation*}&#10;  \begin{gathered}&#10;   \underset{w}{\min}\hspace{0.3cm}\frac{1}{N}\sum_{i=1}^{N}{\log(1+\exp(-y_{i}{\langle}w,x_{i}{\rangle}))}&#10;  \end{gathered}&#10; \end{equation*}&#10; &#10; \begin{itemize}&#10;  \item $N$ is the number of data-points&#10;  \item $w \in \mathbb{R}^m$ is the weight-vector&#10;  \item $x_{i} \in \mathbb{R}^m$ is the $i$-th data-point&#10;  \item $y_{i}$ is the label of the $i$-th data-point &#10;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F62BF26F-4B5F-4EFA-936B-0EFB386E0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124744"/>
            <a:ext cx="8302487" cy="46085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1D9CB8-0F68-4090-B58A-F2D75C3F18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9"/>
    </mc:Choice>
    <mc:Fallback xmlns="">
      <p:transition spd="slow" advTm="14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F5C01-7CA6-4333-B598-78667896B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2" y="1052736"/>
            <a:ext cx="3788895" cy="2525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55B95-7DCB-4637-9E51-00282EE23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52736"/>
            <a:ext cx="3788895" cy="2525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6CD75-69FF-4B6A-BC75-07076E88D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45" y="1052736"/>
            <a:ext cx="3788895" cy="2525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9073A-4088-446C-B86F-8B0847CDA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7" y="3645024"/>
            <a:ext cx="3788895" cy="2525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03E31-BF51-479B-BA0D-77109AE58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45" y="3645024"/>
            <a:ext cx="3788895" cy="2525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3595C-D207-42D2-8F52-155C785A44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3645024"/>
            <a:ext cx="3788895" cy="252593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Consensus in more details..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2E092A6B-29C3-43FF-B7BF-74AEB66D4F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73" y="332657"/>
            <a:ext cx="3050056" cy="1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9"/>
    </mc:Choice>
    <mc:Fallback xmlns="">
      <p:transition spd="slow" advTm="17889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F5C01-7CA6-4333-B598-78667896B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29729"/>
            <a:ext cx="4564931" cy="3043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6CD75-69FF-4B6A-BC75-07076E88D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529729"/>
            <a:ext cx="4564929" cy="3043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03E31-BF51-479B-BA0D-77109AE58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3733775"/>
            <a:ext cx="4564929" cy="3043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3595C-D207-42D2-8F52-155C785A44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730352"/>
            <a:ext cx="4564931" cy="3043287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Consensus in more details..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2E092A6B-29C3-43FF-B7BF-74AEB66D4F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75405"/>
            <a:ext cx="3050056" cy="18377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7880D7-C573-4EC4-A514-8432CB4166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2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4"/>
    </mc:Choice>
    <mc:Fallback xmlns="">
      <p:transition spd="slow" advTm="2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Training Loss: }Training Loss is calculated as $\sum_{i=1}^N\frac{1}{n}\sum_{j=1}^{n_{i}}(h(y_{j}{\langle}w_{i},x_{j}{\rangle})+\max\{y_{j}w_{i}^Tx_{j}-\lambda\kappa,0\})$. It represents how much the \emph{Algorithm} is able to optimize the Cost function. In the graph we can see the Loss decrease with increase in iterations as expected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A2AB5F86-A2CF-4A5F-AD9B-0B862308D1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1" y="1268759"/>
            <a:ext cx="11768218" cy="936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EE5A1-D0A0-4FF3-A96A-626D1A56C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2132856"/>
            <a:ext cx="5486400" cy="3657600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$\ln$(Loss) vs $\ln$(Iteration)}&#10;  \end{center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2B576F29-59EC-4C1F-A8FC-9CD87BAC3B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62" y="6006480"/>
            <a:ext cx="2627875" cy="18858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4E03757-8098-4B42-8D61-BD7E484356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64"/>
    </mc:Choice>
    <mc:Fallback xmlns="">
      <p:transition spd="slow" advTm="13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Time per call: }Time taken for 1 call to \emph{Algorithm 3} with $T = 50$, i.e., 50 iterations $= 328.969 $ seconds.\\\\&#10;  In the following, Golden-section search was used for selecting $\lambda$. It ran for 41 iterations before converging to $\lambda = 7.983$ which is very close the the $\lambda = 8.141$ obtained by the \emph{CVXPY solver}. Each iteration of Golden-section search does one call to \emph{Algorithm 3} in order to find the cost for current $\lambda$. \emph{Algorithm 2} had 50 iterations inside.\\\\&#10;  \textbf{For \emph{Algorithm 3}} $\rightarrow$\\&#10;  \textbf{Train Accuracy }$= 99.179 \%$\\&#10;  \textbf{Test Accuracy }$= 98.545 \%$\\\\&#10;  \textbf{For \emph{CVXPY Solver}} $\rightarrow$\\&#10;  \textbf{Train Accuracy }$= 98.996 \%$\\&#10;  \textbf{Test Accuracy }$= 98.182 \%$\\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B922BC79-DCDB-41EF-A12B-360352ADB9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" y="1628800"/>
            <a:ext cx="10852994" cy="39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Effect of \\Hyperparamter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B09E720E-A704-4ADF-B0E0-18E5395549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16632"/>
            <a:ext cx="2664296" cy="839283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\hspace{-1.5cm}The following are the hyperparameters -&#10;\begin{itemize}&#10; \item $\epsilon$ is the Wasserstein Radius&#10; \item $\beta$ is the ADMM penalty parameter&#10; \item $\kappa$ represents correctness of the labels, it comes in the equation of transport cost&#10;\end{itemize}&#10;The best-value of hyperparameters obtained using 10-fold cross validation are, $\epsilon$ = 0.1, $\beta$ = 10 and $\kappa$ = 10. In the upcoming graphs we vary one hyperparameter and keep the rest to their best-value. Total 50 iterations of \emph{Algorithm 3} was run for each of them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D7DD6613-FFD7-40BE-A253-9E61AF60A9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0" y="1700808"/>
            <a:ext cx="11254310" cy="39014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6A9429-5635-44DC-B226-BE124C17A9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31"/>
    </mc:Choice>
    <mc:Fallback xmlns="">
      <p:transition spd="slow" advTm="4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Effect of Wasserstein Radius $\epsilon$: }Wasserstein Radius is the radius of ball around the empirical distribution in the probability space. As we increase $\epsilon$ the chances of having the original distribution also increases, but if we increase it too much then the algorithm may perform overly pessimistic. 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C1979B6B-88AF-459A-B4B2-6E087A8C08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" y="1268760"/>
            <a:ext cx="11928348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4B32E-A1A5-42F6-8095-9C8578CDF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57" y="2276872"/>
            <a:ext cx="4914286" cy="3619047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Accuracy (in \%) vs $\log 10$($\epsilon$)}&#10;  \end{center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72974F86-71E6-4ECA-AFCF-5CC8D8B89C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63" y="6021288"/>
            <a:ext cx="2973039" cy="18858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920E0A-DBE5-469A-9B02-3CD1165EB6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3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44"/>
    </mc:Choice>
    <mc:Fallback xmlns="">
      <p:transition spd="slow" advTm="16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textbf{Effect of $\beta$: } $\beta$ is the penalty parameter in ADMM. For a larger $\beta$, the algorithm will focus more on consensus, this is apparent from equation - &#10; \vspace{-0.2cm}&#10; \begin{equation*}&#10;  \begin{gathered}&#10;   w_{i}^{t+1} = \underset{w_{i}}{\text{argmin}}f_{i}(w_{i})+\frac{\beta}{2}\sum_{k\in S(i)}\|w_{i}-w_{k}^t-\frac{1}{\beta}\sigma_{ik}^t\|^2+\frac{\beta}{2}\sum_{k\in P(i)}\|w_{j}^{t+1}-w_{i}-\frac{1}{\beta}\sigma_{ki}^t\|^2&#10;  \end{gathered}&#10; \end{equation*}&#10; But if we keep $\beta$ too high the algorithm may not converge to a good solution. So, we have a trade-off between consensus error and performance on dataset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54FD2CC4-710F-4A11-A3C0-40E7453C9E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08720"/>
            <a:ext cx="10962165" cy="1945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F2A7BA-DA96-4B2D-B866-CF4B5E0FA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996952"/>
            <a:ext cx="5282539" cy="3390476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Loss-Consensus Error Trade-off}&#10;  \end{center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ABB875B8-BB8A-4546-957F-7198A7A789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71" y="6492160"/>
            <a:ext cx="2895479" cy="1527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9B5494-DF69-412D-B9B2-0ECCE12124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0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51"/>
    </mc:Choice>
    <mc:Fallback xmlns="">
      <p:transition spd="slow" advTm="22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Effect of $\kappa$: } $\kappa$ comes in the formulae of transport cost, i.e., equation $d(\epsilon_{1},\epsilon_{2}) = \|x_{1}-x_{2}\|+\frac{\kappa}{2}|y_{1}-y_{2}|$. Large value of $\kappa$ means that the labels are more reliable. For the UCI banknote dataset, the labels are decided given by experts, so more value of $\kappa$ should lead to an increase in accuracy which we can see in the graph -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A0642716-EA67-4327-B6DC-4CADD29B69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6" y="1268760"/>
            <a:ext cx="11723628" cy="884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7997B-27EF-4EE2-8C86-EC7C5D920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57" y="2276872"/>
            <a:ext cx="4914286" cy="3619047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Accuracy (in \%) vs $\log 10$($\kappa$)}&#10;  \end{center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21509263-A8DF-4658-8895-9873B8774B1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6019633"/>
            <a:ext cx="2898113" cy="18174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6811AE-2D32-4F58-98B4-7935CB489D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2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Thank You!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2D6C0719-41FD-479E-9E6C-6A150B426E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85" y="3090726"/>
            <a:ext cx="5298030" cy="67654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8A361D-A89A-476F-95F3-EF61DB1EA0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1"/>
    </mc:Choice>
    <mc:Fallback xmlns="">
      <p:transition spd="slow" advTm="3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Proof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78819284-C25F-4F49-AB4C-99D2EF6A0C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3094300"/>
            <a:ext cx="2870560" cy="6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5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hortcomings of traditional LR}&#10; % &#10; % \begin{equation*}&#10; %  \begin{gathered}&#10; %   x+y = z&#10; %  \end{gathered}&#10; % \end{equation*}&#10; % &#10;  \begin{itemize}&#10;   \item In practise the training samples $x_{i}$ are noisy\\ and some may even contain \emph{adversarial corruptions}&#10;   \item Just minimizing average logloss leads to overfitting\\ and poor out-of sample performance&#10;   \item Consider this simple example on right  &#10;   \item Only using the inlier samples provides a correct \\&#10;   LR parameter&#10;   \item However, when only one sample is corrupted \\&#10;   (which is originally negative but now closer to the\\&#10;   positive samples), the resulted regression curve is \\ distracted far away from the ground truth one and\\ &#10;   the label predictions on the concerned inliers are \\&#10;   completely wrong&#10; 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224C101E-B2D0-4103-8A70-8D5AD88D55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980729"/>
            <a:ext cx="5609112" cy="5698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78F76-56DA-49A8-A520-2394276A8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576" y="1844824"/>
            <a:ext cx="5105056" cy="4086321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J. Feng, H. Xu, S. Mannor, and S. Yan. Robust logistic regression and classification. In Advances in Neural Information Processing Systems, pages 253–261, 2014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974244BA-65DE-4BD3-A67C-41508BFBEA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3337"/>
            <a:ext cx="5956070" cy="27472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CAE8CE-89F6-4C38-AC89-8AC77EF66E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7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8"/>
    </mc:Choice>
    <mc:Fallback xmlns="">
      <p:transition spd="slow" advTm="8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Revisiting Assumptions of Algorithm 2}&#10; % &#10; % \begin{equation*}&#10; %  \begin{gathered}&#10; %   x+y = z&#10; %  \end{gathered}&#10; % \end{equation*}&#10; % &#10; % \begin{itemize}&#10; %  \item item 1&#10; % \end{itemize}&#10; The \emph{Algorithm 2} requires the following assumptions - \\\\&#10; \textbf{Assumption 2.1: }$f_{i}: \mathbb{R}^m \rightarrow \mathbb{R}$ is strictly convex, closed and proper $\forall i \in \{1,2,..,N\}$.\\&#10; \textbf{Assumption 2.2: }There exists an optimal solution $w^*$ to optimization problem - $\underset{w}{\min}\hspace{0.3cm}\sum_{i=1}^Nf_i(w_{i})\hspace{0.3cm}\text{s.t.}\hspace{0.3cm}w_{i} = w_{j} \hspace{0.3cm} \forall \hspace{0.1cm} e_{ij} \in E$\\\\&#10; \indent Under the above assumptions the value of the cost function at ergodic average of $w_{i}$ i.e $s_{i} = \frac{1}{T}\sum_{t=1}^Tw_{i}^t$, converges to the optimal cost at the rate of $O(\frac{1}{t})$ $\forall i \in \{1,2,..,N\}$.\\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FB3038D8-5C50-4492-AFBC-87AD311984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" y="1196752"/>
            <a:ext cx="11566794" cy="3384376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F1D95175-91F1-44F6-80D3-C782B4504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6412272"/>
            <a:ext cx="6892201" cy="3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80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Assumptions and Proof of Convergence Rate}&#10; % &#10; % \begin{equation*}&#10; %  \begin{gathered}&#10; %   x+y = z&#10; %  \end{gathered}&#10; % \end{equation*}&#10; % &#10; % \begin{itemize}&#10; %  \item item 1&#10; % \end{itemize}&#10; Now, under the following standard assumptions -\\&#10; \textbf{Assumption 3.1: }There exists an optimal solution $w^*$ to -&#10; \begin{equation}&#10;  \begin{gathered}&#10;   \underset{w}{\min}\hspace{0.3cm}\sum_{i=1}^N\frac{1}{n}\sum_{j=1}^{n_{i}}(\log(1+\exp(-y_{j}{\langle}w_{i},x_{j}{\rangle})+\max\{y_{j}w_{i}^Tx_{j}-\lambda\kappa,0\})\\\text{s.t.}\hspace{0.3cm}w_{i} = w_{j} \hspace{0.3cm} \forall \hspace{0.1cm} e_{ij} \in E\\&#10;   \text{and }\|w_{i}\|_{\infty} \leq \lambda\text{  }\forall i \in \{1,2,..,N\}&#10;  \end{gathered}&#10; \end{equation}&#10; we will show that \emph{Algorithm 3} has $O(\frac{1}{t})$ rate of convergence, for showing this we have to proof -&#10; \begin{equation}&#10;  \begin{gathered}&#10;   f_{i}(w_{i})=\frac{1}{n}\sum_{j=1}^{n_{i}}(\log(1+\exp(-y_{j}{\langle}w_{i},x_{j}{\rangle}))+\max\{y_{j}w_{i}^Tx_{j}-\lambda\kappa,0\}+\mathbb{I}_{\{\|w_{i}\|_\infty\leq\lambda\}})&#10;  \end{gathered}&#10; \end{equation} &#10;  to be strictly convex. &#10;  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79C9F358-70F7-4061-A5F7-1E3EA57926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9" y="1268761"/>
            <a:ext cx="11639583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8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Towards a proof...}&#10; % &#10; % \begin{equation*}&#10; %  \begin{gathered}&#10; %   x+y = z&#10; %  \end{gathered}&#10; % \end{equation*}&#10; % &#10; % \begin{itemize}&#10; %  \item item 1&#10; % \end{itemize}&#10; Now, if we prove $h(y_{j}{\langle}w_{i},x_{j}{\rangle}) = \log(1+\exp(-y_{j}{\langle}w_{i},x_{j}{\rangle}))$, i.e., the logistic loss function to be strictly convex then &#10; \begin{equation}&#10;  \begin{gathered}&#10;   f_{i}(w_{i})=\frac{1}{n}\sum_{j=1}^{n_{i}}(\log(1+\exp(-y_{j}{\langle}w_{i},x_{j}{\rangle}))+\max\{y_{j}w_{i}^Tx_{j}-\lambda\kappa,0\}+\mathbb{I}_{\{\|w_{i}\|_\infty\leq\lambda\}})&#10;  \end{gathered}&#10; \end{equation}&#10; will also be strictly convex as sum of strictly convex,  i.e., $h(y_{j}{\langle}w_{i},x_{j}{\rangle})$ and convex function, i.e., $\max\{y_{j}w_{i}^Tx_{j}-\lambda\kappa,0\}$ is strictly convex.\\&#10; \indent As $y$ and $x$ are constants we can define $g(w) = h(y\langle w,x\rangle)$ and prove that $g(w)$ is strictly convex w.r.t. weight vector $w$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26F68C7F-4213-4959-9CCF-D934D11EC0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8" y="1736812"/>
            <a:ext cx="1151946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67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% \section*{Title}&#10; % &#10; % \begin{equation*}&#10; %  \begin{gathered}&#10; %   x+y = z&#10; %  \end{gathered}&#10; % \end{equation*}&#10; % &#10; % \begin{itemize}&#10; %  \item item 1&#10; % \end{itemize}&#10; As both assumptions (1.1) and (1.2) hold for the Wasserstein Distributionally Robust Logistic Regression problem, i.e., equation (1) - &#10; \begin{equation}&#10;  \begin{gathered}&#10;   f_{i}(w_{i})=\frac{1}{n}\sum_{j=1}^{n_{i}}(\log(1+\exp(-y_{j}{\langle}w_{i},x_{j}{\rangle}))+\max\{y_{j}w_{i}^Tx_{j}-\lambda\kappa,0\}+\mathbb{I}_{\{\|w_{i}\|_\infty\leq\lambda\}})&#10;  \end{gathered}&#10; \end{equation}&#10; Therefore, the convergence rate established in reference [3] would be applicable for this problem, i.e., \emph{Algorithm 3}.&#10; &#10;\end{document}&#10;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E61C3805-078B-4469-9511-CBAE0FCA23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6" y="2456891"/>
            <a:ext cx="11612548" cy="1944216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D6B83C46-67C5-498A-B49C-659B592FB1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6412272"/>
            <a:ext cx="6892201" cy="3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8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Regularized Logistic Regression}&#10; % &#10;  \begin{equation*}&#10;   \begin{gathered}&#10;    \underset{w}{\min}\hspace{0.3cm}\frac{1}{N}\sum_{i=1}^{N}{\log(1+\exp(-y_{i}{\langle}w,x_{i}{\rangle}))}+{C\emph{Q}(w)}&#10;   \end{gathered}&#10;  \end{equation*}&#10; % &#10;  \begin{itemize}&#10;   \item Here, $C \in \mathbb{R}$ is a hyper-parameter and $\emph{Q}(w)$ is the regularization function&#10;   \item Most common choice of $\emph{Q}(w)$ is $\|w\|$, here $\|.\|$ denotes some generic norm like the $l_{2}$ or $l_{1}$ norm&#10;   \item Each norm has its advantages and disadvantages &#10;   \item For example - $l_{1}$ norm helps reduce over-fitting effects by making $w$ sparse&#10;   \item On the downside, $l_1$-norm leads to non-smooth optimization problems, which are more challenging&#10;   \item But at the end of the day, for logistic regression, regularization is ad-hoc method, i.e., with no probabilistic interpretation, \textbf{until Wasserstein Distributionally Robust Logistic Regression came out}... (claimed in reference [1])&#10; 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7F5C3623-57CD-4715-BB77-9139ADBE9D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09" y="1005730"/>
            <a:ext cx="11653581" cy="5303590"/>
          </a:xfrm>
          <a:prstGeom prst="rect">
            <a:avLst/>
          </a:prstGeom>
        </p:spPr>
      </p:pic>
      <p:pic>
        <p:nvPicPr>
          <p:cNvPr id="4" name="Picture 3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CC7E1441-2D33-4672-95EF-9E8EBEA87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3336"/>
            <a:ext cx="5957423" cy="27878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F677BE-8917-46C0-9FDA-46FB06C1D8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56"/>
    </mc:Choice>
    <mc:Fallback xmlns="">
      <p:transition spd="slow" advTm="26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o, what is Wasserstein Distributionally Robust LR?}&#10; % &#10; % \begin{equation*}&#10; %  \begin{gathered}&#10; %   x+y = z&#10; %  \end{gathered}&#10; % \end{equation*}&#10; % &#10;  %\begin{itemize}&#10;    A Wasserstein ball with radius $\epsilon$, $B(P_{N}) = \{Q: D(Q,P_{N}) \leq \epsilon\}$ around the empirical distribution $P_{N} = \frac{1}{N}\sum_{i=1}^{N}\delta_{(x_{i},y_{i})}$ is considered and the optimization problem is defined as follows -&#10;  %\end{itemize}&#10;  \begin{equation}&#10;   \begin{gathered}&#10;    \underset{w}{\inf}\underset{Q \in B(P_{N})}{\sup}\mathbb{E}^Q[\log(1+\exp(-y_{i}{\langle}w,x_{i}{\rangle}))]&#10;   \end{gathered}&#10;  \end{equation}&#10;  %\begin{itemize}&#10;    In the above optimization problem we are minimizing the worst-case expected logloss in the Wasserstein Ball.\\&#10;    \indent But why do this?&#10;    \begin{itemize}&#10;      \item \textbf{Probabilistic interpretation of existing regularization techniques:} Standard&#10;      regularized logistic regression is a special case of this&#10;      \item It has a tractable convex reformulation&#10;      \item It has much better performace than RLR and LR&#10;      %\item \textbf{Out-of-sample performance guarantees:} Using a distributionally robust framework allows to invoke results from the measure concentration literature to derive probabilistic&#10;      guarantees&#10;    \end{itemize}&#10;  &#10; 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044AB20D-6AFA-4857-87E4-5B387817A0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7" y="1052736"/>
            <a:ext cx="10968577" cy="468052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5031BEEA-251C-4CB1-9AD4-38B6446FF4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3336"/>
            <a:ext cx="5957423" cy="27878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2A2D687-71D1-4E93-A7B1-4B4C701C20E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5"/>
    </mc:Choice>
    <mc:Fallback xmlns="">
      <p:transition spd="slow" advTm="23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Wasserstein Ball in \\ Probability Spac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EFC6A007-C568-4D4E-B931-DC8BED148B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484784"/>
            <a:ext cx="3365486" cy="894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69C3B-0601-41AA-82EF-4F77C066B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96" y="128457"/>
            <a:ext cx="9639057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2C18D2-DDE7-40D2-A830-34DBF2CFC1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8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8"/>
    </mc:Choice>
    <mc:Fallback xmlns="">
      <p:transition spd="slow" advTm="7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Quick overview of Wasserstein Distance...}&#10; % &#10; % \begin{equation*}&#10; %  \begin{gathered}&#10; %   x+y = z&#10; %  \end{gathered}&#10; % \end{equation*}&#10; % &#10;  If we have two probability distributions $P_{1}$ and $P_{2}$ Wasserstein Distance metric tells us the minimum cost for moving $P_{1}$ to $P_{2}$.\\&#10;  \indent Let the support of $P_{1}$ and $P_{2}$ be $\uppercase{\theta}$. In our case $\uppercase{\theta} = \mathbb{R}^{m} \times \{-1,+1\}$. The Wasserstein Distance between $P_{1}$ and $P_{2}$ can be defined as -&#10;  \begin{equation}\label{3}&#10;   \begin{gathered}&#10;    D(P_{1},P_{2}) = \underset{\uppercase{\pi}}{\inf}\int_{\uppercase{\theta} \times \uppercase{\theta}}d(x,y)d\uppercase{\pi}(x,y)&#10;   \end{gathered}&#10;  \end{equation}&#10;  \vspace{-1cm}&#10;  \begin{itemize}&#10;   \item $\pi$ is called the transport plan, i.e., how much mass is being transported from a point in $P_{1}$ to a point in $P_{2}$. Technically speaking, $\pi$ is a joint probability distribution     with marginals $P_{1}$ and $P_{2}$, defined on $\uppercase{\theta} \times \uppercase{\theta}$&#10;   \item $d(x,y)$ denotes the distances between the points&#10;  \end{itemize}&#10;  \vspace{-0.2cm}&#10;  If $\epsilon_{i} = (x_{i},y_{i}) \in \uppercase{\theta}$ then transport cost $d(\epsilon_{1},\epsilon_{2})$ is defined by -&#10;  \begin{equation}&#10;   \begin{gathered}&#10;    d(\epsilon_{1},\epsilon_{2}) = \|x_{1}-x_{2}\|+\frac{\kappa}{2}|y_{1}-y_{2}|&#10;   \end{gathered}&#10;  \end{equation}&#10;  Here, $\kappa$ is a hyper-parameter that depends on how much reliable are the labels. A large value of $\kappa$ denotes more reliable measurements, and measurements have no error when $\kappa$ is infinite.&#10;\end{document}&#10;&#10;&#10;&#10;&#10;&#10;&#10;&#10;&#10;&#10;&#10;&#10;&#10;&#10;&#10;&#10;&#10;&#10;&#10;&#10;" title="IguanaTex Bitmap Display">
            <a:extLst>
              <a:ext uri="{FF2B5EF4-FFF2-40B4-BE49-F238E27FC236}">
                <a16:creationId xmlns:a16="http://schemas.microsoft.com/office/drawing/2014/main" id="{06D4F829-35DF-429D-8B34-AAD65B64E4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73" y="1052736"/>
            <a:ext cx="10150053" cy="51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755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.34606"/>
  <p:tag name="ORIGINALWIDTH" val="961.1002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Why Distributionally Robust?}&#10; &#10;\end{document}&#10;&#10;&#10;&#10;&#10;&#10;&#10;&#10;&#10;&#10;&#10;&#10;&#10;&#10;&#10;&#10;&#10;&#10;&#10;&#10;"/>
  <p:tag name="IGUANATEXSIZE" val="20"/>
  <p:tag name="IGUANATEXCURSOR" val="924"/>
  <p:tag name="TRANSPARENCY" val="True"/>
  <p:tag name="FILENAME" val="C:\Users\mevai\Desktop\Bhaiyu\slide3.tex"/>
  <p:tag name="LATEXENGINEID" val="0"/>
  <p:tag name="TEMPFOLDER" val=".\temp\"/>
  <p:tag name="LATEXFORMHEIGHT" val="507"/>
  <p:tag name="LATEXFORMWIDTH" val="602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09.7495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o, what is Wasserstein Distributionally Robust LR?}&#10; % &#10; % \begin{equation*}&#10; %  \begin{gathered}&#10; %   x+y = z&#10; %  \end{gathered}&#10; % \end{equation*}&#10; % &#10;  %\begin{itemize}&#10;    A Wasserstein ball with radius $\epsilon$, $B(P_{N}) = \{Q: D(Q,P_{N}) \leq \epsilon\}$ around the empirical distribution $P_{N} = \frac{1}{N}\sum_{i=1}^{N}\delta_{(x_{i},y_{i})}$ is considered and the optimization problem is defined as follows -&#10;  %\end{itemize}&#10;  \begin{equation}&#10;   \begin{gathered}&#10;    \underset{w}{\inf}\underset{Q \in B(P_{N})}{\sup}\mathbb{E}^Q[\log(1+\exp(-y_{i}{\langle}w,x_{i}{\rangle}))]&#10;   \end{gathered}&#10;  \end{equation}&#10;  %\begin{itemize}&#10;    In the above optimization problem we are minimizing the worst-case expected logloss in the Wasserstein Ball.\\&#10;    \indent But why do this?&#10;    \begin{itemize}&#10;      \item \textbf{Probabilistic interpretation of existing regularization techniques:} Standard&#10;      regularized logistic regression is a special case of this&#10;      \item It has a tractable convex reformulation&#10;      \item It has much better performace than RLR and LR&#10;      %\item \textbf{Out-of-sample performance guarantees:} Using a distributionally robust framework allows to invoke results from the measure concentration literature to derive probabilistic&#10;      guarantees&#10;    \end{itemize}&#10;  &#10;  &#10;\end{document}&#10;&#10;&#10;&#10;&#10;&#10;&#10;&#10;&#10;&#10;&#10;&#10;&#10;&#10;&#10;&#10;&#10;&#10;&#10;&#10;"/>
  <p:tag name="IGUANATEXSIZE" val="20"/>
  <p:tag name="IGUANATEXCURSOR" val="1523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.9459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/>
  <p:tag name="IGUANATEXSIZE" val="20"/>
  <p:tag name="IGUANATEXCURSOR" val="1119"/>
  <p:tag name="TRANSPARENCY" val="True"/>
  <p:tag name="FILENAME" val="C:\Users\mevai\Desktop\Bhaiyu\10.1.tex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33.4083"/>
  <p:tag name="ORIGINALWIDTH" val="2760.40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Wasserstein Ball in \\ Probability Spac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15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83.932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Quick overview of Wasserstein Distance...}&#10; % &#10; % \begin{equation*}&#10; %  \begin{gathered}&#10; %   x+y = z&#10; %  \end{gathered}&#10; % \end{equation*}&#10; % &#10;  If we have two probability distributions $P_{1}$ and $P_{2}$ Wasserstein Distance metric tells us the minimum cost for moving $P_{1}$ to $P_{2}$.\\&#10;  \indent Let the support of $P_{1}$ and $P_{2}$ be $\uppercase{\theta}$. In our case $\uppercase{\theta} = \mathbb{R}^{m} \times \{-1,+1\}$. The Wasserstein Distance between $P_{1}$ and $P_{2}$ can be defined as -&#10;  \begin{equation}\label{3}&#10;   \begin{gathered}&#10;    D(P_{1},P_{2}) = \underset{\uppercase{\pi}}{\inf}\int_{\uppercase{\theta} \times \uppercase{\theta}}d(x,y)d\uppercase{\pi}(x,y)&#10;   \end{gathered}&#10;  \end{equation}&#10;  \vspace{-1cm}&#10;  \begin{itemize}&#10;   \item $\pi$ is called the transport plan, i.e., how much mass is being transported from a point in $P_{1}$ to a point in $P_{2}$. Technically speaking, $\pi$ is a joint probability distribution     with marginals $P_{1}$ and $P_{2}$, defined on $\uppercase{\theta} \times \uppercase{\theta}$&#10;   \item $d(x,y)$ denotes the distances between the points&#10;  \end{itemize}&#10;  \vspace{-0.2cm}&#10;  If $\epsilon_{i} = (x_{i},y_{i}) \in \uppercase{\theta}$ then transport cost $d(\epsilon_{1},\epsilon_{2})$ is defined by -&#10;  \begin{equation}&#10;   \begin{gathered}&#10;    d(\epsilon_{1},\epsilon_{2}) = \|x_{1}-x_{2}\|+\frac{\kappa}{2}|y_{1}-y_{2}|&#10;   \end{gathered}&#10;  \end{equation}&#10;  Here, $\kappa$ is a hyper-parameter that depends on how much reliable are the labels. A large value of $\kappa$ denotes more reliable measurements, and measurements have no error when $\kappa$ is infinite.&#10;\end{document}&#10;&#10;&#10;&#10;&#10;&#10;&#10;&#10;&#10;&#10;&#10;&#10;&#10;&#10;&#10;&#10;&#10;&#10;&#10;&#10;"/>
  <p:tag name="IGUANATEXSIZE" val="20"/>
  <p:tag name="IGUANATEXCURSOR" val="142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40.0052"/>
  <p:tag name="ORIGINALWIDTH" val="796.1531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{xcolor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Quick overview of Wasserstein Distance...}&#10;&#10;  \begin{itemize}&#10;   \item We have two finite probability measures \textcolor{blue}{Blue} and \textcolor{red}{Red} here defined on a plane&#10;   \item The label tells how much mass is there at each point&#10;   \item The Wasserstein Distance between the two measures will be determined\\ by an optimal transport plan&#10;   \item Transport plan will move the mass from \textcolor{blue}{Blue} pile to the \textcolor{red}{Red} pile. \\The figure shows one possible transport plan.&#10;   \item Cost of the transport plan is given as $\underset{\uppercase{\pi}}{\min}\sum_{i,j}\pi_{i,j}d(\textcolor{blue}{x_{i}},\textcolor{red}{y_{j}})$&#10;  \end{itemize}&#10; &#10;  \begin{center}&#10;   \begin{tabular}{ c | c c c c }&#10;     $\pi_{i,j}$ &amp; \textcolor{red}{$x_1$ = 0.4} &amp; \textcolor{red}{$x_2$ = 0.1} &amp; \textcolor{red}{$x_3$ = 0.3} &amp; \textcolor{red}{$x_4$ = 0.2} \\ &#10;    \hline&#10;    \textcolor{blue}{$y_{1}$ = 0.3} &amp; 0.3 &amp; 0 &amp; 0 &amp; 0 \\ &#10;    \textcolor{blue}{$y_{2}$ = 0.4} &amp; 0.1 &amp; 0.1 &amp; 0.2 &amp; 0 \\&#10;    \textcolor{blue}{$y_{3}$ = 0.3} &amp; 0 &amp; 0 &amp; 0.1 &amp; 0.2 \\&#10;   \end{tabular}&#10;  \end{center}&#10;  &#10; &#10;\end{document}&#10;&#10;&#10;&#10;&#10;&#10;&#10;&#10;&#10;&#10;&#10;&#10;&#10;&#10;&#10;&#10;&#10;&#10;&#10;&#10;"/>
  <p:tag name="IGUANATEXSIZE" val="20"/>
  <p:tag name="IGUANATEXCURSOR" val="2016"/>
  <p:tag name="TRANSPARENCY" val="True"/>
  <p:tag name="FILENAME" val="C:\Users\mevai\Desktop\Bhaiyu\9.tex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8.3315"/>
  <p:tag name="ORIGINALWIDTH" val="960.0093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Convex Reformulation}&#10;  As shown in Theorem 1 and Remark 2 in reference [1], we can reduce, &#10;  \begin{equation}\label{1}&#10;   \begin{gathered}&#10;    \underset{w}{\inf}\underset{Q \in B(P_{N})}{\sup}\mathbb{E}^Q[\log(1+\exp(-y_{i}{\langle}w,x_{i}{\rangle}))]&#10;   \end{gathered}&#10;  \end{equation}&#10;  to the following problem which is convex and tractable -&#10;  \begin{equation}\label{2}&#10;   \begin{gathered}&#10;    \underset{w,\lambda}{\inf}\hspace{0.2cm}\lambda\epsilon+\frac{1}{N}\sum_{i=1}^{N}(\log(1+\exp(-y_{i}{\langle}w,x_{i}{\rangle}))+\max\{y_{i}w^Tx_{i}-\lambda\kappa,0\})\\&#10;    \text{s.t.}\hspace{0.3cm}\|w\|_* \leq \lambda&#10;   \end{gathered}&#10;  \end{equation}&#10;  Here, $\|.\|_{*}$ is the dual norm of the $\|.\|$ in the transport cost expression $d(\epsilon_{1},\epsilon_{2}) = \|x_{1}-x_{2}\|+\frac{\kappa}{2}|y_{1}-y_{2}|$. Equation (2) is the final expression for Wasserstein Distributionally Robust Logistic Regression.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879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.9459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/>
  <p:tag name="IGUANATEXSIZE" val="20"/>
  <p:tag name="IGUANATEXCURSOR" val="1119"/>
  <p:tag name="TRANSPARENCY" val="True"/>
  <p:tag name="FILENAME" val="C:\Users\mevai\Desktop\Bhaiyu\10.1.tex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2.2235"/>
  <p:tag name="ORIGINALWIDTH" val="2299.213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o what's new...}&#10;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87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.9459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/>
  <p:tag name="IGUANATEXSIZE" val="20"/>
  <p:tag name="IGUANATEXCURSOR" val="1119"/>
  <p:tag name="TRANSPARENCY" val="True"/>
  <p:tag name="FILENAME" val="C:\Users\mevai\Desktop\Bhaiyu\10.1.tex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8.1834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begin{equation*}&#10;  \begin{gathered}&#10;   \underset{w,\textcolor{blue}{\lambda}}{\inf}\hspace{0.2cm}\textcolor{blue}{\lambda\epsilon}+\frac{1}{N}\sum_{i=1}^{N}(\log(1+\exp(-y_{i}{\langle}w,x_{i}{\rangle}))+\textcolor{magenta}{\max\{y_{i}w^Tx_{i}-\lambda\kappa,0\}})\\&#10;   \text{s.t.}\hspace{0.3cm}\textcolor{red}{\|w\|_* \leq \lambda}&#10;  \end{gathered}&#10; \end{equation*}&#10; &#10;\end{document}&#10;&#10;&#10;&#10;&#10;&#10;&#10;&#10;&#10;&#10;&#10;&#10;&#10;&#10;&#10;&#10;&#10;&#10;&#10;&#10;"/>
  <p:tag name="IGUANATEXSIZE" val="20"/>
  <p:tag name="IGUANATEXCURSOR" val="1287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8.4665"/>
  <p:tag name="ORIGINALWIDTH" val="2576.678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 &#10; &#10; \section*{Why Distributed?}&#10; &#10;\end{document}&#10;&#10;&#10;&#10;&#10;&#10;&#10;&#10;&#10;&#10;&#10;&#10;&#10;&#10;&#10;&#10;&#10;&#10;&#10;&#10;"/>
  <p:tag name="IGUANATEXSIZE" val="20"/>
  <p:tag name="IGUANATEXCURSOR" val="913"/>
  <p:tag name="TRANSPARENCY" val="True"/>
  <p:tag name="FILENAME" val="C:\Users\mevai\Desktop\Bhaiyu\2.tex"/>
  <p:tag name="LATEXENGINEID" val="0"/>
  <p:tag name="TEMPFOLDER" val=".\temp\"/>
  <p:tag name="LATEXFORMHEIGHT" val="218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4.6212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Regularized Logistic Regression as a special case...}&#10; In the equation (1) -&#10; \begin{equation}&#10;  \begin{gathered}&#10;   \underset{w,\lambda}{\inf}\hspace{0.2cm}\lambda\epsilon+\frac{1}{N}\sum_{i=1}^{N}(\log(1+\exp(-y_{i}{\langle}w,x_{i}{\rangle}))+\max\{y_{i}w^Tx_{i}-\lambda\kappa,0\})\\&#10;   \text{s.t.}\hspace{0.3cm}\|w\|_* \leq \lambda&#10;  \end{gathered}&#10; \end{equation}&#10; \indent as the value of $\kappa$ tends to infinity, the term $max\{y_{i}w^Tx_{i}-\lambda\kappa,0\})$ becomes $0$ and equation (1) reduces to regularized version of logistic regression - &#10; \begin{equation}&#10;  \begin{gathered}&#10;   \underset{w}{\inf}\hspace{0.2cm}\frac{1}{N}\sum_{i=1}^{N}\log(1+\exp(-y_{i}{\langle}w,x_{i}{\rangle}))+\epsilon\|w\|_*&#10;  \end{gathered}&#10; \end{equation}&#10; &#10;\end{document}&#10;&#10;&#10;&#10;&#10;&#10;&#10;&#10;&#10;&#10;&#10;&#10;&#10;&#10;&#10;&#10;&#10;&#10;&#10;&#10;"/>
  <p:tag name="IGUANATEXSIZE" val="20"/>
  <p:tag name="IGUANATEXCURSOR" val="1679"/>
  <p:tag name="TRANSPARENCY" val="True"/>
  <p:tag name="FILENAME" val="C:\Users\mevai\Desktop\Bhaiyu\11.tex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94.4765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Centralized strategy for solving Wasserstein Distributionally Robust LR...}&#10; This method have been proposed in reference [2]. The authors have taken $\|.\|$ in the transportation cost $d(\epsilon_{1},\epsilon_{2}) = \|x_{1}-x_{2}\|+\frac{\kappa}{2}|y_{1}-y_{2}|$ to be the $l_{1}$-norm. $\therefore$ $\|.\|_*$ becomes the $\infty$-norm.\\&#10; \indent As shown in Proposition 3.1 in reference [2] optimal $\lambda$, let it be called $\lambda^*$, satisfies $\lambda^* \leq \frac{0.2785}{\epsilon}$.&#10; So reference [2] proposes to initialize $\lambda$ in the range $[0,\frac{0.2785}{\epsilon}]$, then solve the resulting problem given by - &#10; \begin{equation}&#10;  \begin{gathered}&#10;   \underset{\|w\|_\infty\leq\lambda}{\inf}\hspace{0.2cm}\frac{1}{N}\sum_{i=1}^{N}(\log(1+\exp(-y_{i}{\langle}w,x_{i}{\rangle}))+\max\{y_{i}w^Tx_{i}-\lambda\kappa,0\})&#10;  \end{gathered}&#10; \end{equation}&#10; Then, the authors use golden-section search for updating $\lambda$ and loop until equation (2) reaches to an optimal solution.&#10; \begin{equation}&#10;  \begin{gathered}&#10;   \underset{w,\lambda}{\inf}\hspace{0.2cm}\lambda\epsilon+\frac{1}{N}\sum_{i=1}^{N}(\log(1+\exp(-y_{i}{\langle}w,x_{i}{\rangle}))+\max\{y_{i}w^Tx_{i}-\lambda\kappa,0\})\\&#10;   \text{s.t.}\hspace{0.3cm}\|w\|_\infty \leq \lambda&#10;  \end{gathered}&#10; \end{equation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2381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60047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[2] &quot;A First-Order Algorithmic Framework for Wasserstein Distributionally Robust Logistic Regression&quot; (NeurIPS 2019)&#10; By Jiajin Li, Sen Huang, Anthony Man-Cho So.&#10; % \section*{Titl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885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80.6592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Centralized strategy Summarized}&#10;  \begin{itemize}&#10;   \item The equation below is convex in $\lambda$&#10;   \begin{equation}&#10;    \begin{gathered}&#10;     \underset{w,\lambda}{\inf}\hspace{0.2cm}\lambda\epsilon+\frac{1}{N}\sum_{i=1}^{N}(\log(1+\exp(-y_{i}{\langle}w,x_{i}{\rangle}))+\max\{y_{i}w^Tx_{i}-\lambda\kappa,0\})\\&#10;     \text{s.t.}\hspace{0.3cm}\|w\|_\infty \leq \lambda&#10;    \end{gathered}&#10;   \end{equation}&#10;   \item $\lambda$ lies in the range [$0,0.2785/\epsilon$], proof in reference [2]&#10;   \item This suggests that we first initialize $\lambda$ to a value in [$0,0.2785/\epsilon$]&#10;   \item and solve the resulting problem that only involves $w$&#10;   \begin{equation}&#10;    \begin{gathered}&#10;     \underset{\|w\|_\infty\leq\lambda}{\inf}\hspace{0.2cm}\frac{1}{N}\sum_{i=1}^{N}(\log(1+\exp(-y_{i}{\langle}w,x_{i}{\rangle}))+\max\{y_{i}w^Tx_{i}-\lambda\kappa,0\})&#10;    \end{gathered}&#10;   \end{equation}&#10;    \item then apply golden-section search to update $\lambda$&#10;    \item and repeat until equation (1) reaches an optimal solution&#10;  \end{itemize}&#10;&#10;\end{document}&#10;&#10;&#10;&#10;&#10;&#10;&#10;&#10;&#10;&#10;&#10;&#10;&#10;&#10;&#10;&#10;&#10;&#10;&#10;&#10;"/>
  <p:tag name="IGUANATEXSIZE" val="20"/>
  <p:tag name="IGUANATEXCURSOR" val="179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60047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[2] &quot;A First-Order Algorithmic Framework for Wasserstein Distributionally Robust Logistic Regression&quot; (NeurIPS 2019)&#10; By Jiajin Li, Sen Huang, Anthony Man-Cho So.&#10; % \section*{Titl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885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39.7871"/>
  <p:tag name="ORIGINALWIDTH" val="792.6622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Quick overview of Golden-section search...}&#10;  &#10;  Here's how the Golden-section search algorithm looks like -\\&#10;  \begin{algorithm}[H]&#10;   \SetAlgoLined&#10;   \label{algo1}&#10;   \textbf{Input: } $\lambda_1$ = 0, $\lambda_4$ = $0.2785/\epsilon$, $r$ = 0.618\\&#10;   \textbf{Output: } Optimal solution ($\beta^*$,$\lambda^*$);\\&#10;   \textbf{While} not converge \textbf{do}\\&#10;   \hspace{0.3cm}$\lambda_2$ = r$\lambda_1$+(1-r)$\lambda_4$;\\&#10;   \hspace{0.3cm}$\lambda_3$ = (1-r)$\lambda_1$+r$\lambda_4$;\\&#10;   \hspace{0.3cm}\textbf{if} Solve($\lambda_2$) &lt; Solve($\lambda_3$) \textbf{then}\\&#10;   \hspace{0.3cm}\hspace{0.3cm}set $\lambda_4$ = $\lambda_3$\\&#10;   \hspace{0.3cm}\textbf{else}\\&#10;   \hspace{0.3cm}\hspace{0.3cm}set $\lambda_1$ = $\lambda_2$\\&#10;   \hspace{0.3cm}\textbf{end}\\&#10;   \textbf{end}&#10;   \caption{}&#10;  \end{algorithm}&#10; &#10;  Inside the 'Solve()' we solve the following optimization problem which we saw in previous slide -&#10;  \begin{equation*}&#10;   \begin{gathered}&#10;    \underset{\|w\|_\infty\leq\lambda}{\inf}\hspace{0.2cm}\frac{1}{N}\sum_{i=1}^{N}(\log(1+\exp(-y_{i}{\langle}w,x_{i}{\rangle}))+\max\{y_{i}w^Tx_{i}-\lambda\kappa,0\})&#10;   \end{gathered}&#10;  \end{equation*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2041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60047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[2] &quot;A First-Order Algorithmic Framework for Wasserstein Distributionally Robust Logistic Regression&quot; (NeurIPS 2019)&#10; By Jiajin Li, Sen Huang, Anthony Man-Cho So.&#10; % \section*{Titl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885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8.4665"/>
  <p:tag name="ORIGINALWIDTH" val="2576.678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Why Distributed?}&#10; &#10;\end{document}&#10;&#10;&#10;&#10;&#10;&#10;&#10;&#10;&#10;&#10;&#10;&#10;&#10;&#10;&#10;&#10;&#10;&#10;&#10;&#10;"/>
  <p:tag name="IGUANATEXSIZE" val="20"/>
  <p:tag name="IGUANATEXCURSOR" val="873"/>
  <p:tag name="TRANSPARENCY" val="True"/>
  <p:tag name="FILENAME" val=""/>
  <p:tag name="LATEXENGINEID" val="0"/>
  <p:tag name="TEMPFOLDER" val=".\temp\"/>
  <p:tag name="LATEXFORMHEIGHT" val="507"/>
  <p:tag name="LATEXFORMWIDTH" val="602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6.986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Distributed Alternating Direction Method of Multipliers \\as in Reference 3}&#10; We will use variant of Distributed ADMM given in reference [3] for implementing distributed version of the Wasserstein Distributionally Robust Logistic Regression.\\&#10; First let's properly define the notations related to \emph{Graph Structure} and \emph{Distributed Optimization problem}.\\\\&#10; \textbf{Structure of the graph $\rightarrow$}&#10; \vspace{-0.5cm}&#10; \begin{itemize}&#10;  \item Consider a simple connected undirected graph with $N$ nodes and $M$ edges&#10;  \item Let the nodes be numbered from $1$ to $N$ and let $e_{ij}$ denote and edge between node $i$ and $j$ such that $i &lt; j$&#10;  \item Node $i$ has an associated cost function $f_{i} : \mathbb{R}^m \rightarrow \mathbb{R}$, in our case $f_{i}(w_{i})=\frac{1}{n}\sum_{j=1}^{n_{i}}(\log(1+\exp(-y_{j}{\langle}w_{i},x_{j}{\rangle}))+\max\{y_{j}w_{i}^Tx_{j}-\lambda\kappa,0\}+\mathbb{I}_{\{\|w_{i}\|_\infty\leq\lambda\}})$&#10;  \item Here $n_{i}$ is the amount of data with the $i$-th node and $n = \sum_{i=1}^{N}n_{i}$ is the total amount of data across all nodes\\&#10; \end{itemize} &#10; \vspace{-0.8cm}&#10; &#10; 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1696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81866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/>
  <p:tag name="IGUANATEXSIZE" val="20"/>
  <p:tag name="IGUANATEXCURSOR" val="88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.9768"/>
  <p:tag name="ORIGINALWIDTH" val="2861.642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Two Questions Come to mind...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1068"/>
  <p:tag name="TRANSPARENCY" val="True"/>
  <p:tag name="FILENAME" val="C:\Users\mevai\Desktop\Bhaiyu\2..tex"/>
  <p:tag name="LATEXENGINEID" val="0"/>
  <p:tag name="TEMPFOLDER" val=".\temp\"/>
  <p:tag name="LATEXFORMHEIGHT" val="507"/>
  <p:tag name="LATEXFORMWIDTH" val="602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9.2239"/>
  <p:tag name="ORIGINALWIDTH" val="2260.218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Basic Notation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0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1.9677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lternating Direction Method of Multipliers}&#10;  &#10;  \textbf{Structure of the distributed optimization problem $\rightarrow$}\\&#10;  Let $w_{i}$ be the copy of weight vector with the $i$-th node. In order for nodes to reach consensus each edge $e_{ij} \in E$ has a constraint $w_{i} = w_{j}$. So the optimization problem looks like - \\&#10;  \begin{equation}&#10;   \begin{gathered}&#10;    \underset{w}{\min}\hspace{0.3cm}\sum_{i=1}^Nf_i(w_{i})\\\text{s.t.}\hspace{0.3cm}w_{i} = w_{j} \hspace{0.3cm} \forall \hspace{0.1cm} e_{ij} \in E&#10;   \end{gathered}&#10;  \end{equation}&#10;  \begin{itemize}&#10;  \item Here, $w = [w_{1},...,w_{N}]'$. With each of the constraint $w_{i} = w_{j}$ a dual variable $\sigma_{ij}$ is associated. &#10;  \item Node $i$ is responsible for updating $w_{i}$ and $\sigma_{ji}$ with $j &lt; i$. &#10;  \item Reference [3] takes an augmented lagrangian approach to solve equation (1), penalty parameter is taken to be a scalar quantity $\beta &gt; 0$.&#10;  \end{itemize}&#10;  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1889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81866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/>
  <p:tag name="IGUANATEXSIZE" val="20"/>
  <p:tag name="IGUANATEXCURSOR" val="88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50.6561"/>
  <p:tag name="ORIGINALWIDTH" val="2862.392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DMM \\as in Reference [3]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33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81866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/>
  <p:tag name="IGUANATEXSIZE" val="20"/>
  <p:tag name="IGUANATEXCURSOR" val="88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4.1854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lternating Direction Method of Multipliers}&#10; % &#10; % \begin{equation*}&#10; %  \begin{gathered}&#10; %   x+y = z&#10; %  \end{gathered}&#10; % \end{equation*}&#10; % &#10; % \begin{itemize}&#10; %  \item item 1&#10; % \end{itemize}&#10; For ease of expressing the algorithm we will use the following notation. The neighbours of node $i$ are partitioned into two sets, which are \emph{successors}, denoted by $S(i)$ and \emph{predecessors} denoted by $P(i)$.&#10; \begin{itemize}&#10;  \item $S(i)$ consists of all the neighbours which have index more than $i$, i.e., $S(i) = \{k | e_{ik} \in E, i &lt; k\}$&#10;  \item $P(i)$ consists of all the neighbours which have index less than $i$, i.e., $P(i) = \{k | e_{ki} \in E, k &lt; i\}$.&#10;  \item As we assumed the graph to be simple, i.e., there are no edges of form $e_{ii}$, $\therefore$ the union $S(i) \cup P(i)$ contains all the neighbours of $i$-th node.&#10; \end{itemize}&#10; As node $i$ is responsible for updating $\sigma_{ki} \forall k &lt; i$, it is said that node $i$ owns the variables $\sigma_{ki}$ where $k &lt; i$. Now that we have defined the notations let us move to the algorithm as given in reference [3] -&#10; &#10; &#10;\end{document}&#10;&#10;&#10;&#10;&#10;&#10;&#10;&#10;&#10;&#10;&#10;&#10;&#10;&#10;&#10;&#10;&#10;&#10;&#10;&#10;"/>
  <p:tag name="IGUANATEXSIZE" val="20"/>
  <p:tag name="IGUANATEXCURSOR" val="201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81866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/>
  <p:tag name="IGUANATEXSIZE" val="20"/>
  <p:tag name="IGUANATEXCURSOR" val="88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9.2126"/>
  <p:tag name="ORIGINALWIDTH" val="1787.776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$P(i)$ and $S(i)$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07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05.8221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 \section*{Distributed Alternating Direction Method of Multipliers}&#10;  \vspace{-0.7cm}&#10;  The algorithm as given in reference [3] -\\&#10;  \vspace{-0.3cm}&#10;  \begin{algorithm}[H]&#10;   &#10;   \caption{}&#10;   \SetAlgoLined&#10;   \label{algo1}&#10;   \textbf{Initialize: }Choose $w_i^0, \sigma_{ij}^0 \in \mathbb{R}^m$ randomly $\forall i,j \in \{1,2,..,N\}$.\\&#10;   \textbf{For } $t = 1,2,..,T$. Here, $T$ = total number of iterations \\&#10;   \hspace{1cm}\textbf{For } $i = 1,2,..,N$, i.e., in sequential order each node updates its weight vector $w_{i}^t$ with -&#10;   \begin{equation}\label{10}&#10;    \begin{gathered}&#10;     w_{i}^{t+1} = \underset{w_{i}}{\text{argmin}}f_{i}(w_{i})+\frac{\beta}{2}\sum_{k\in S(i)}\|w_{i}-w_{k}^t-\frac{1}{\beta}\sigma_{ik}^t\|^2\\+\frac{\beta}{2}\sum_{k\in P(i)}\|w_{j}^{t+1}-w_{i}-\frac{1}{\beta}\sigma_{ki}^t\|^2&#10;    \end{gathered}&#10;   \end{equation}&#10;   \hspace{1cm}\textbf{For } $i = 1,2,..,N$, i.e., in sequential order each node updates the $\sigma_{ki}$ that is owns, i.e, $\forall k \in P(i)$ -&#10;   \begin{equation}\label{11}&#10;    \begin{gathered}&#10;     \sigma_{ki}^{t+1} = \sigma_{ki}^t-\beta(w_{k}^{t+1}-w_{i}^{t+1})&#10;    \end{gathered}&#10;   \end{equation}&#10;   &#10;   \caption{}&#10;  \end{algorithm}&#10;  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1009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81866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/>
  <p:tag name="IGUANATEXSIZE" val="20"/>
  <p:tag name="IGUANATEXCURSOR" val="88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.34606"/>
  <p:tag name="ORIGINALWIDTH" val="961.1002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Why Distributionally Robust?}&#10; &#10;\end{document}&#10;&#10;&#10;&#10;&#10;&#10;&#10;&#10;&#10;&#10;&#10;&#10;&#10;&#10;&#10;&#10;&#10;&#10;&#10;&#10;"/>
  <p:tag name="IGUANATEXSIZE" val="20"/>
  <p:tag name="IGUANATEXCURSOR" val="924"/>
  <p:tag name="TRANSPARENCY" val="True"/>
  <p:tag name="FILENAME" val="C:\Users\mevai\Desktop\Bhaiyu\slide3.tex"/>
  <p:tag name="LATEXENGINEID" val="0"/>
  <p:tag name="TEMPFOLDER" val=".\temp\"/>
  <p:tag name="LATEXFORMHEIGHT" val="507"/>
  <p:tag name="LATEXFORMWIDTH" val="602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1.0209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lternating Direction Method of Multipliers}&#10; % &#10; % \begin{equation*}&#10; %  \begin{gathered}&#10; %   x+y = z&#10; %  \end{gathered}&#10; % \end{equation*}&#10; % &#10; % \begin{itemize}&#10; %  \item item 1&#10; % \end{itemize}&#10; The \emph{Algorithm 2} that we just described requires the following assumptions - \\\\&#10; \textbf{Assumption 1.1: }$f_{i}: \mathbb{R}^m \rightarrow \mathbb{R}$ is strictly convex, closed and proper $\forall i \in \{1,2,..,N\}$.\\&#10; \textbf{Assumption 1.2: }There exists an optimal solution $w^*$ to optimization problem - $\underset{w}{\min}\hspace{0.3cm}\sum_{i=1}^Nf_i(w_{i})\hspace{0.3cm}\text{s.t.}\hspace{0.3cm}w_{i} = w_{j} \hspace{0.3cm} \forall \hspace{0.1cm} e_{ij} \in E$\\\\&#10; \indent Under the above assumptions the value of the cost function at ergodic average of $w_{i}$ i.e $s_{i} = \frac{1}{T}\sum_{t=1}^Tw_{i}^t$, converges to the optimal cost at the rate of $O(\frac{1}{t})$ $\forall i \in \{1,2,..,N\}$.\\&#10; &#10;\end{document}&#10;&#10;&#10;&#10;&#10;&#10;&#10;&#10;&#10;&#10;&#10;&#10;&#10;&#10;&#10;&#10;&#10;&#10;&#10;&#10;"/>
  <p:tag name="IGUANATEXSIZE" val="20"/>
  <p:tag name="IGUANATEXCURSOR" val="1866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81866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/>
  <p:tag name="IGUANATEXSIZE" val="20"/>
  <p:tag name="IGUANATEXCURSOR" val="88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06.6231"/>
  <p:tag name="ORIGINALWIDTH" val="959.7911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Alternating Direction Method of Multipliers}&#10; % &#10; % \begin{equation*}&#10; %  \begin{gathered}&#10; %   x+y = z&#10; %  \end{gathered}&#10; % \end{equation*}&#10; % &#10; % \begin{itemize}&#10; %  \item item 1&#10; % \end{itemize}&#10; In our scenario, the distributed optimization problem ...\\&#10; \begin{equation}&#10;  \begin{gathered}&#10;   \underset{w}{\min}\hspace{0.3cm}\sum_{i=1}^Nf_i(w_{i})\\\text{s.t.}\hspace{0.3cm}w_{i} = w_{j} \hspace{0.3cm} \forall \hspace{0.1cm} e_{ij} \in E&#10;  \end{gathered}&#10; \end{equation}\\&#10; ...looks like the following. To simplify the notation let $h(v) = \log(1+\exp(-v))$ - &#10; \begin{equation}&#10;  \begin{gathered}&#10;   \underset{w}{\min}\hspace{0.3cm}\sum_{i=1}^N\frac{1}{n}\sum_{j=1}^{n_{i}}(h(y_{j}{\langle}w_{i},x_{j}{\rangle})+\max\{y_{j}w_{i}^Tx_{j}-\lambda\kappa,0\})\\\text{s.t.}\hspace{0.3cm}w_{i} = w_{j} \hspace{0.3cm} \forall \hspace{0.1cm} e_{ij} \in E\\&#10;   \text{and }\|w_{i}\|_{\infty} \leq \lambda\text{  }\forall i \in \{1,2,..,N\}&#10;  \end{gathered}&#10; \end{equation}&#10; Why is that so? Because in our case&#10; \begin{equation}&#10;  \begin{gathered}&#10;   f_{i}(w_{i})=\frac{1}{n}\sum_{j=1}^{n_{i}}(\log(1+\exp(-y_{j}{\langle}w_{i},x_{j}{\rangle}))+\max\{y_{j}w_{i}^Tx_{j}-\lambda\kappa,0\}+\mathbb{I}_{\{\|w_{i}\|_\infty\leq\lambda\}})&#10;  \end{gathered}&#10; \end{equation}&#10; &#10;\end{document}&#10;&#10;&#10;&#10;&#10;&#10;&#10;&#10;&#10;&#10;&#10;&#10;&#10;&#10;&#10;&#10;&#10;&#10;&#10;&#10;"/>
  <p:tag name="IGUANATEXSIZE" val="20"/>
  <p:tag name="IGUANATEXCURSOR" val="1581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.27299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o, how to implement Wasserstein DRLR in distributed manner?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883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.02"/>
  <p:tag name="ORIGINALWIDTH" val="959.1366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trategy for distributing \\Wasserstein DRLR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2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6.9741"/>
  <p:tag name="ORIGINALWIDTH" val="1832.771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In our case...}&#10; % &#10; % \begin{equation*}&#10; %  \begin{gathered}&#10; %   x+y = z&#10; %  \end{gathered}&#10; % \end{equation*}&#10; % &#10; % \begin{itemize}&#10; %  \item item 1&#10; % \end{itemize}&#10;&#10; &#10;\end{document}&#10;&#10;&#10;&#10;&#10;&#10;&#10;&#10;&#10;&#10;&#10;&#10;&#10;&#10;&#10;&#10;&#10;&#10;&#10;&#10;"/>
  <p:tag name="IGUANATEXSIZE" val="20"/>
  <p:tag name="IGUANATEXCURSOR" val="1093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9.63717"/>
  <p:tag name="ORIGINALWIDTH" val="959.7911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begin{equation*}&#10;  \begin{gathered}&#10;   f_{i}(w_{i})=\frac{1}{n}\sum_{j=1}^{n_{i}}(\log(1+\exp(-y_{j}{\langle}w_{i},x_{j}{\rangle}))+\textcolor{blue}{\max\{y_{j}w_{i}^Tx_{j}-\lambda\kappa,0\}}+\textcolor{magenta}{\mathbb{I}_{\{\|w_{i}\|_\infty\leq\lambda\}}})&#10;  \end{gathered}&#10; \end{equation*}&#10; &#10;\end{document}&#10;&#10;&#10;&#10;&#10;&#10;&#10;&#10;&#10;&#10;&#10;&#10;&#10;&#10;&#10;&#10;&#10;&#10;&#10;&#10;"/>
  <p:tag name="IGUANATEXSIZE" val="20"/>
  <p:tag name="IGUANATEXCURSOR" val="958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.9459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/>
  <p:tag name="IGUANATEXSIZE" val="20"/>
  <p:tag name="IGUANATEXCURSOR" val="1119"/>
  <p:tag name="TRANSPARENCY" val="True"/>
  <p:tag name="FILENAME" val="C:\Users\mevai\Desktop\Bhaiyu\10.1.tex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92.5129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Distributed Wasserstein Distributionally Robust Logistic Regression}&#10; % &#10; % \begin{equation*}&#10; %  \begin{gathered}&#10; %   x+y = z&#10; %  \end{gathered}&#10; % \end{equation*}&#10; % &#10; % \begin{itemize}&#10; %  \item item 1&#10; % \end{itemize}&#10; Here we present \emph{Algorithm 3} the contribution of this thesis, i.e., Distributed Wasserstein Distributionally Robust Logistic Regression.\\&#10; \indent Similar to reference [2] we are going to initialize $\lambda$ in the range $[0,\frac{0.2785}{\epsilon}]$ then solve the resulting problem given by equation (1) using \emph{Algorithm 3}&#10; \begin{equation}&#10;  \begin{gathered}&#10;   \underset{\|w\|_\infty\leq\lambda}{\inf}\hspace{0.2cm}\frac{1}{N}\sum_{i=1}^{N}(\log(1+\exp(-y_{i}{\langle}w,x_{i}{\rangle}))+\max\{y_{i}w^Tx_{i}-\lambda\kappa,0\})&#10;  \end{gathered}&#10; \end{equation}&#10; ...and then use golden-section search for updating $\lambda$ and loop until an optimal solution to equation (2) is achieved.&#10; \begin{equation}&#10;  \begin{gathered}&#10;   \underset{w,\lambda}{\inf}\hspace{0.2cm}\lambda\epsilon+\frac{1}{N}\sum_{i=1}^{N}(\log(1+\exp(-y_{i}{\langle}w,x_{i}{\rangle}))+\max\{y_{i}w^Tx_{i}-\lambda\kappa,0\})\\&#10;   \text{s.t.}\hspace{0.3cm}\|w\|_\infty \leq \lambda&#10;  \end{gathered}&#10; \end{equation}&#10; &#10;\end{document}&#10;&#10;&#10;&#10;&#10;&#10;&#10;&#10;&#10;&#10;&#10;&#10;&#10;&#10;&#10;&#10;&#10;&#10;&#10;&#10;"/>
  <p:tag name="IGUANATEXSIZE" val="20"/>
  <p:tag name="IGUANATEXCURSOR" val="1296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60047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[2] &quot;A First-Order Algorithmic Framework for Wasserstein Distributionally Robust Logistic Regression&quot; (NeurIPS 2019)&#10; By Jiajin Li, Sen Huang, Anthony Man-Cho So.&#10; % \section*{Titl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885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33.2416"/>
  <p:tag name="ORIGINALWIDTH" val="960.6639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Quick overview of LR Notation}&#10; \begin{equation*}&#10;  \begin{gathered}&#10;   \underset{w}{\min}\hspace{0.3cm}\frac{1}{N}\sum_{i=1}^{N}{\log(1+\exp(-y_{i}{\langle}w,x_{i}{\rangle}))}&#10;  \end{gathered}&#10; \end{equation*}&#10; &#10; \begin{itemize}&#10;  \item $N$ is the number of data-points&#10;  \item $w \in \mathbb{R}^m$ is the weight-vector&#10;  \item $x_{i} \in \mathbb{R}^m$ is the $i$-th data-point&#10;  \item $y_{i}$ is the label of the $i$-th data-point &#10; \end{itemize}&#10; &#10;\end{document}&#10;&#10;&#10;&#10;&#10;&#10;&#10;&#10;&#10;&#10;&#10;&#10;&#10;&#10;&#10;&#10;&#10;&#10;&#10;&#10;"/>
  <p:tag name="IGUANATEXSIZE" val="20"/>
  <p:tag name="IGUANATEXCURSOR" val="875"/>
  <p:tag name="TRANSPARENCY" val="True"/>
  <p:tag name="FILENAME" val=""/>
  <p:tag name="LATEXENGINEID" val="0"/>
  <p:tag name="TEMPFOLDER" val=".\temp\"/>
  <p:tag name="LATEXFORMHEIGHT" val="507"/>
  <p:tag name="LATEXFORMWIDTH" val="602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40.0052"/>
  <p:tag name="ORIGINALWIDTH" val="855.0628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Distributed Wasserstein Distributionally Robust Logistic Regression}&#10; % &#10; % \begin{equation*}&#10; %  \begin{gathered}&#10; %   x+y = z&#10; %  \end{gathered}&#10; % \end{equation*}&#10; % &#10; % \begin{itemize}&#10; %  \item item 1&#10; % \end{itemize}&#10; \begin{algorithm}[H]&#10;  \SetAlgoLined&#10;  \label{algo2}&#10;  \textbf{Initialize: }Choose $w_i^0, \sigma_{ij}^0 \in \mathbb{R}^m$ randomly $\forall i,j \in \{1,2,..,N\}$, obtain $\lambda$ from golden-section search\\&#10;  \textbf{For } $t = 1,2,..,T$. Here, $T$ = total number of iterations \\&#10;  \hspace{1cm}\textbf{For } $i = 1,2,..,N$, i.e., in sequential order each node updates its weight vector $w_{i}^t$ with -&#10;  \begin{equation}\label{12}&#10;   \begin{gathered}&#10;    w_{i}^{t+1} = \underset{w_{i}}{\text{argmin}}\frac{1}{n}\sum_{j=1}^{n_{i}}(h(y_{j}{\langle}w_{i},x_{j}{\rangle})+\max\{y_{j}w_{i}^Tx_{j}-\lambda\kappa,0\})\\+\frac{\beta}{2}\sum_{k\in S(i)}\|w_{i}-w_{k}^t-\frac{1}{\beta}\sigma_{ik}^t\|^2\\+\frac{\beta}{2}\sum_{k\in P(i)}\|w_{j}^{t+1}-w_{i}-\frac{1}{\beta}\sigma_{ki}^t\|^2\\\text{s.t.}\hspace{0.3cm}\|w_{i}\|_{\infty} \leq \lambda&#10;   \end{gathered}&#10;  \end{equation}&#10;  \hspace{1cm}\textbf{For } $i = 1,2,..,N$, i.e., in sequential order each node updates the $\lambda_{ki}$ that is owns, i.e, $\forall k \in P(i)$ -&#10;  \begin{equation}\label{13}&#10;   \begin{gathered}&#10;    \sigma_{ki}^{t+1} = \sigma_{ki}^t-\beta(w_{k}^{t+1}-w_{i}^{t+1})&#10;   \end{gathered}&#10;  \end{equation}&#10;  \caption{}&#10;  \caption{}&#10;  \caption{}&#10; \end{algorithm}&#10; The above is obtained by substituting $f_{i}(w_{i})=\frac{1}{n}\sum_{j=1}^{n_{i}}(\log(1+\exp(-y_{j}{\langle}w_{i},x_{j}{\rangle}))+\max\{y_{j}w_{i}^Tx_{j}-\lambda\kappa,0\})$ and adding the constraint $\|w_{i}\|_{\infty} \leq \lambda$ in \emph{Algorithm 2}.&#10; &#10;\end{document}&#10;&#10;&#10;&#10;&#10;&#10;&#10;&#10;&#10;&#10;&#10;&#10;&#10;&#10;&#10;&#10;&#10;&#10;&#10;&#10;"/>
  <p:tag name="IGUANATEXSIZE" val="20"/>
  <p:tag name="IGUANATEXCURSOR" val="2428"/>
  <p:tag name="TRANSPARENCY" val="True"/>
  <p:tag name="FILENAME" val=""/>
  <p:tag name="LATEXENGINEID" val="0"/>
  <p:tag name="TEMPFOLDER" val=".\temp\"/>
  <p:tag name="LATEXFORMHEIGHT" val="507"/>
  <p:tag name="LATEXFORMWIDTH" val="602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40.0052"/>
  <p:tag name="ORIGINALWIDTH" val="772.1529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section*{Central Node: \vspace{-0.3cm}\\$\lambda$ update using Golden-section search}&#10; \vspace{-0.3cm}&#10; %In Golden-section search the 'Solve()' will be replaced by a call to \emph{Algorithm 3}\\&#10; \begin{algorithm}[H]&#10;  \SetAlgoLined&#10;  \label{algo1}&#10;  \textbf{Input: } $\lambda_1$ = 0, $\lambda_4$ = $0.2785/\epsilon$, $r$ = 0.618\\&#10;  \textbf{Output: } Optimal solution ($\beta^*$,$\lambda^*$);\\&#10;  \textbf{While} not converge \textbf{do}\\&#10;  \hspace{0.3cm}$\lambda_2$ = r$\lambda_1$+(1-r)$\lambda_4$;\\&#10;  \hspace{0.3cm}$\lambda_3$ = (1-r)$\lambda_1$+r$\lambda_4$;\\&#10;  %\hspace{0.3cm} \# if Solve($\lambda_2$) &lt; Solve($\lambda_3$) then ...previously this was there\\&#10;  \hspace{0.3cm} \textbf{if} \emph{Algorithm 3}($\lambda_2$).Loss &lt; \emph{Algorithm 3}($\lambda_3$).Loss \textbf{then}\\&#10;  \hspace{0.3cm}\hspace{0.3cm}set $\lambda_4$ = $\lambda_3$\\&#10;  \hspace{0.3cm}\textbf{else}\\&#10;  \hspace{0.3cm}\hspace{0.3cm}set $\lambda_1$ = $\lambda_2$\\&#10;  \hspace{0.3cm}\textbf{end}\\&#10;  \textbf{end}&#10;  \caption{}&#10; \end{algorithm}&#10; \hspace{-1cm}Let $w_i^*$ be the optimal weight vector for the i-th node, obtained on calling \emph{Algorithm 3}($\lambda$) then,&#10; \vspace{-0.2cm}&#10; \begin{equation*}&#10;  \begin{gathered}&#10;   \text{\emph{Algorithm 3}}(\lambda)\text{.Loss } = \lambda\epsilon+\sum_{i=1}^{N}f_{i}(w_{i}^*)&#10;  \end{gathered}&#10; \end{equation*}&#10; where, $f_{i}(w)=\frac{1}{n}\sum_{j=1}^{n_{i}}(\log(1+\exp(-y_{j}{\langle}w,x_{j}{\rangle}))+\max\{y_{j}w^Tx_{j}-\lambda\kappa,0\})$.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2533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3.5662"/>
  <p:tag name="ORIGINALWIDTH" val="959.7911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hspace{-1.5cm}Reference [3] requires the cost function at each node,&#10; \begin{equation}&#10;  \begin{gathered}&#10;   f_{i}(w_{i})=\frac{1}{n}\sum_{j=1}^{n_{i}}(\log(1+\exp(-y_{j}{\langle}w_{i},x_{j}{\rangle}))+\max\{y_{j}w_{i}^Tx_{j}-\lambda\kappa,0\}+\mathbb{I}_{\{\|w_{i}\|_\infty\leq\lambda\}})&#10;  \end{gathered}&#10; \end{equation}&#10;  to be strictly convex for first-order convergence rate.\\&#10; \indent Now, if we prove $h(y_{j}{\langle}w_{i},x_{j}{\rangle}) = \log(1+\exp(-y_{j}{\langle}w_{i},x_{j}{\rangle}))$, i.e., the logistic loss function to be strictly convex then $f_i(w_i)$ will also be strictly convex as sum of strictly convex,  i.e., $h(y_{j}{\langle}w_{i},x_{j}{\rangle})$ and convex function, i.e., $\max\{y_{j}w_{i}^Tx_{j}-\lambda\kappa,0\}$ is strictly convex.\\&#10; \indent As $y$ and $x$ are constants we can define $g(w) = h(y\langle w,x\rangle)$ and prove that $g(w)$ is strictly convex w.r.t. weight vector $w$.&#10; &#10;\end{document}&#10;&#10;&#10;&#10;&#10;&#10;&#10;&#10;&#10;&#10;&#10;&#10;&#10;&#10;&#10;&#10;&#10;&#10;&#10;&#10;"/>
  <p:tag name="IGUANATEXSIZE" val="20"/>
  <p:tag name="IGUANATEXCURSOR" val="184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81866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/>
  <p:tag name="IGUANATEXSIZE" val="20"/>
  <p:tag name="IGUANATEXCURSOR" val="88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9.2164"/>
  <p:tag name="ORIGINALWIDTH" val="2581.92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Convergence Rate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1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02.9857"/>
  <p:tag name="ORIGINALWIDTH" val="959.7911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\textbf{Proposition: $g(w) = h(y\langle w,x\rangle)$ is strictly convex.}\\&#10; \indent\textbf{Proof: }We will prove this by showing that $\nabla^2g(w) \succ 0$,&#10; \begin{equation*}&#10;  \begin{gathered}&#10;   \text{Note that $g(w)$ is smooth so we can compute,}\\&#10;   \frac{\partial g(w)}{\partial w_k} = \frac{-yx_{k}}{1+\exp(y{\langle}w,x{\rangle})}\\\\&#10;   \text{Note that $\nabla g(w)$ is also smooth so we can compute,}\\&#10;   \frac{\partial^2 g(w)}{\partial w_j\partial w_k} =&#10;   x_{j}x_{k}\frac{y^2\exp(y{\langle}w,x{\rangle})}{(\exp(y{\langle}w,x{\rangle})+1)^2} = Cx_{j}x_{k}\\ \text{where, } C = \frac{y^2\exp(y{\langle}w,x{\rangle})}{(\exp(y{\langle}w,x{\rangle})+1)^2} &gt; 0, \text{ because $y \in \{-1,1\}$ and $\frac{\exp(y{\langle}w,x{\rangle})}{(\exp(y{\langle}w,x{\rangle})+1)^2} &gt; 0$}&#10;  \end{gathered}&#10; \end{equation*}&#10;  &#10; &#10;\end{document}&#10;&#10;&#10;&#10;&#10;&#10;&#10;&#10;&#10;&#10;&#10;&#10;&#10;&#10;&#10;&#10;&#10;&#10;&#10;&#10;"/>
  <p:tag name="IGUANATEXSIZE" val="20"/>
  <p:tag name="IGUANATEXCURSOR" val="174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7.9681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\begin{equation*}&#10;  \begin{gathered}&#10;   \nabla^2g(w) = \begin{bmatrix}&#10;    \frac{\partial^2 g(w)}{\partial w_1^2} &amp; \frac{\partial^2 g(w)}{\partial w_1\partial w_2} &amp; . &amp; . &amp; \frac{\partial^2 g(w)}{\partial w_1\partial w_m}\\&#10;    \frac{\partial^2 g(w)}{\partial w_2 \partial w_1} &amp; \frac{\partial^2 g(w)}{\partial w_2^2} &amp; . &amp; . &amp; \frac{\partial^2 g(w)}{\partial w_2\partial w_m}\\&#10;    . &amp; . &amp; . &amp; . &amp; .\\&#10;    . &amp; . &amp; . &amp; . &amp; .\\&#10;    \frac{\partial^2 g(w)}{\partial w_m \partial w_1} &amp; \frac{\partial^2 g(w)}{\partial w_m\partial w_2} &amp; . &amp; . &amp; \frac{\partial^2 g(w)}{\partial w_m^2}\\&#10;   \end{bmatrix}&#10;   = C \begin{bmatrix}&#10;    x_{1}^2 &amp; x_{1}x_{2} &amp; . &amp; . &amp; x_{1}x_{m} \\&#10;    x_{2}x_{1} &amp; x_{2}^2 &amp; . &amp; . &amp; x_{2}x_{m} \\&#10;    . &amp; . &amp; . &amp; . &amp; .\\&#10;    . &amp; . &amp; . &amp; . &amp; .\\&#10;    x_{m}x_{1} &amp; x_{m}x_{2} &amp; . &amp; . &amp; x_{m}^2 \\&#10;   \end{bmatrix}\\&#10;   = Cxx^{T}\\&#10;   \text{Let d $\in$ $\mathbb{R}^m$ be a non-zero vector then,}\\&#10;   d^{T}\nabla^2g(w)d  = Cd^{T}xx^{T}d = Cd^{T}x(d^{T}x)^{T} = C\|d^{T}x\|^2 &gt; 0\\\\&#10;   \text{This implies that, } \nabla^2g(w) \succ 0\text{, hence $g(w)$ is strictly convex.}&#10;  \end{gathered}&#10; \end{equation*}&#10; &#10;\end{document}&#10;&#10;&#10;&#10;&#10;&#10;&#10;&#10;&#10;&#10;&#10;&#10;&#10;&#10;&#10;&#10;&#10;&#10;&#10;&#10;"/>
  <p:tag name="IGUANATEXSIZE" val="20"/>
  <p:tag name="IGUANATEXCURSOR" val="2051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.7236"/>
  <p:tag name="ORIGINALWIDTH" val="1033.371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Result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1095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5.8921"/>
  <p:tag name="ORIGINALWIDTH" val="960.009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&#10;  \textbf{Data Set and Graph: }The following results are for the \href{https://archive.ics.uci.edu/ml/datasets/banknote+authentication#}{UCI banknote authentication Data Set}. It consists of 1372 data-points out of which 1096 (approx. 80$\%$) data-points was kept for training and 275 (approx. 20$\%$) was kept for testing. Each data-point has 4 attributes. \\&#10;  \indent The following graph with N $=$ 4 and M $=$ 4 was used. Each node contains equal amount of data-points, i.e., 274 data-points for each node.&#10;  &#10; &#10;\end{document}&#10;&#10;&#10;&#10;&#10;&#10;&#10;&#10;&#10;&#10;&#10;&#10;&#10;&#10;&#10;&#10;&#10;&#10;&#10;&#10;"/>
  <p:tag name="IGUANATEXSIZE" val="20"/>
  <p:tag name="IGUANATEXCURSOR" val="123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.49142"/>
  <p:tag name="ORIGINALWIDTH" val="960.882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&#10;  \begin{center}&#10;   \captionsetup{type=figure}&#10;   \caption*{Figure: Graph used for the experiment}&#10;  \end{center}&#10;  &#10; &#10;\end{document}&#10;&#10;&#10;&#10;&#10;&#10;&#10;&#10;&#10;&#10;&#10;&#10;&#10;&#10;&#10;&#10;&#10;&#10;&#10;&#10;"/>
  <p:tag name="IGUANATEXSIZE" val="20"/>
  <p:tag name="IGUANATEXCURSOR" val="955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39.7871"/>
  <p:tag name="ORIGINALWIDTH" val="531.2779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hortcomings of traditional LR}&#10; % &#10; % \begin{equation*}&#10; %  \begin{gathered}&#10; %   x+y = z&#10; %  \end{gathered}&#10; % \end{equation*}&#10; % &#10;  \begin{itemize}&#10;   \item In practise the training samples $x_{i}$ are noisy\\ and some may even contain \emph{adversarial corruptions}&#10;   \item Just minimizing average logloss leads to overfitting\\ and poor out-of sample performance&#10;   \item Consider this simple example on right  &#10;   \item Only using the inlier samples provides a correct \\&#10;   LR parameter&#10;   \item However, when only one sample is corrupted \\&#10;   (which is originally negative but now closer to the\\&#10;   positive samples), the resulted regression curve is \\ distracted far away from the ground truth one and\\ &#10;   the label predictions on the concerned inliers are \\&#10;   completely wrong&#10;  \end{itemize}&#10; &#10;\end{document}&#10;&#10;&#10;&#10;&#10;&#10;&#10;&#10;&#10;&#10;&#10;&#10;&#10;&#10;&#10;&#10;&#10;&#10;&#10;&#10;"/>
  <p:tag name="IGUANATEXSIZE" val="20"/>
  <p:tag name="IGUANATEXCURSOR" val="1706"/>
  <p:tag name="TRANSPARENCY" val="True"/>
  <p:tag name="FILENAME" val="C:\Users\mevai\Desktop\Bhaiyu\5.tex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9.7113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indent In the figures that follow we show the results single run of \emph{Algorithm 3}. $\lambda$ was taken to be the one obtained by running \emph{CVXPY solver} on equation -&#10;  \begin{equation*}&#10;   \begin{gathered}&#10;    \underset{w,\lambda}{\inf}\hspace{0.2cm}\lambda\epsilon+\frac{1}{N}\sum_{i=1}^{N}(\log(1+\exp(-y_{i}{\langle}w,x_{i}{\rangle}))+\max\{y_{i}w^Tx_{i}-\lambda\kappa,0\})\\&#10;    \text{s.t.}\hspace{0.3cm}\|w\|_* \leq \lambda&#10;   \end{gathered}&#10;  \end{equation*}&#10;  which can be considered to be the optimal $\lambda$. The optimal hyper-parameter values are $\beta = 10$, $\kappa = 10$ and $\epsilon = 0.1$. They were selected by k-fold cross-validation with $k = 10$ on the training set. \\&#10; &#10;\end{document}&#10;&#10;&#10;&#10;&#10;&#10;&#10;&#10;&#10;&#10;&#10;&#10;&#10;&#10;&#10;&#10;&#10;&#10;&#10;&#10;"/>
  <p:tag name="IGUANATEXSIZE" val="20"/>
  <p:tag name="IGUANATEXCURSOR" val="1626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34.9081"/>
  <p:tag name="ORIGINALWIDTH" val="2332.958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Selection of \\Hyperparamter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25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6.5826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Consensus Error: }Consensus error is defined as $\frac{1}{N}\sum_{i=1}^N\|w_{avg}-w_{i}\|$ where $w_{avg} = \frac{1}{N}\sum_{i=1}^Nw_{i}$. It measures how much far the weight vectors at all the nodes are from each other. As $T \rightarrow \infty$ the consensus error should tend to zero. We can see from the graph that consensus error is decreasing as expected -&#10; &#10;\end{document}&#10;&#10;&#10;&#10;&#10;&#10;&#10;&#10;&#10;&#10;&#10;&#10;&#10;&#10;&#10;&#10;&#10;&#10;&#10;&#10;"/>
  <p:tag name="IGUANATEXSIZE" val="20"/>
  <p:tag name="IGUANATEXCURSOR" val="1256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.9641"/>
  <p:tag name="ORIGINALWIDTH" val="960.6639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$\ln$(Consensus Error) vs $\ln$(Iteration)}&#10;  \end{center}&#10; &#10;\end{document}&#10;&#10;&#10;&#10;&#10;&#10;&#10;&#10;&#10;&#10;&#10;&#10;&#10;&#10;&#10;&#10;&#10;&#10;&#10;&#10;"/>
  <p:tag name="IGUANATEXSIZE" val="20"/>
  <p:tag name="IGUANATEXCURSOR" val="1047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.7312"/>
  <p:tag name="ORIGINALWIDTH" val="2501.68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Consensus in more details...&#10; &#10;\end{document}&#10;&#10;&#10;&#10;&#10;&#10;&#10;&#10;&#10;&#10;&#10;&#10;&#10;&#10;&#10;&#10;&#10;&#10;&#10;&#10;"/>
  <p:tag name="IGUANATEXSIZE" val="20"/>
  <p:tag name="IGUANATEXCURSOR" val="91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.7312"/>
  <p:tag name="ORIGINALWIDTH" val="2501.68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Consensus in more details...&#10; &#10;\end{document}&#10;&#10;&#10;&#10;&#10;&#10;&#10;&#10;&#10;&#10;&#10;&#10;&#10;&#10;&#10;&#10;&#10;&#10;&#10;&#10;"/>
  <p:tag name="IGUANATEXSIZE" val="20"/>
  <p:tag name="IGUANATEXCURSOR" val="91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6.36441"/>
  <p:tag name="ORIGINALWIDTH" val="960.009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Training Loss: }Training Loss is calculated as $\sum_{i=1}^N\frac{1}{n}\sum_{j=1}^{n_{i}}(h(y_{j}{\langle}w_{i},x_{j}{\rangle})+\max\{y_{j}w_{i}^Tx_{j}-\lambda\kappa,0\})$. It represents how much the \emph{Algorithm} is able to optimize the Cost function. In the graph we can see the Loss decrease with increase in iterations as expected.&#10; &#10;\end{document}&#10;&#10;&#10;&#10;&#10;&#10;&#10;&#10;&#10;&#10;&#10;&#10;&#10;&#10;&#10;&#10;&#10;&#10;&#10;&#10;"/>
  <p:tag name="IGUANATEXSIZE" val="20"/>
  <p:tag name="IGUANATEXCURSOR" val="97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894.638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$\ln$(Loss) vs $\ln$(Iteration)}&#10;  \end{center}&#10; &#10;\end{document}&#10;&#10;&#10;&#10;&#10;&#10;&#10;&#10;&#10;&#10;&#10;&#10;&#10;&#10;&#10;&#10;&#10;&#10;&#10;&#10;"/>
  <p:tag name="IGUANATEXSIZE" val="20"/>
  <p:tag name="IGUANATEXCURSOR" val="983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46.0397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Time per call: }Time taken for 1 call to \emph{Algorithm 3} with $T = 50$, i.e., 50 iterations $= 328.969 $ seconds.\\\\&#10;  In the following, Golden-section search was used for selecting $\lambda$. It ran for 41 iterations before converging to $\lambda = 7.983$ which is very close the the $\lambda = 8.141$ obtained by the \emph{CVXPY solver}. Each iteration of Golden-section search does one call to \emph{Algorithm 3} in order to find the cost for current $\lambda$. \emph{Algorithm 2} had 50 iterations inside.\\\\&#10;  \textbf{For \emph{Algorithm 3}} $\rightarrow$\\&#10;  \textbf{Train Accuracy }$= 99.179 \%$\\&#10;  \textbf{Test Accuracy }$= 98.545 \%$\\\\&#10;  \textbf{For \emph{CVXPY Solver}} $\rightarrow$\\&#10;  \textbf{Train Accuracy }$= 98.996 \%$\\&#10;  \textbf{Test Accuracy }$= 98.182 \%$\\&#10; &#10;\end{document}&#10;&#10;&#10;&#10;&#10;&#10;&#10;&#10;&#10;&#10;&#10;&#10;&#10;&#10;&#10;&#10;&#10;&#10;&#10;&#10;"/>
  <p:tag name="IGUANATEXSIZE" val="20"/>
  <p:tag name="IGUANATEXCURSOR" val="1073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34.9081"/>
  <p:tag name="ORIGINALWIDTH" val="2332.958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Effect of \\Hyperparamter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0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.29134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J. Feng, H. Xu, S. Mannor, and S. Yan. Robust logistic regression and classification. In Advances in Neural Information Processing Systems, pages 253–261, 2014.&#10; &#10;\end{document}&#10;&#10;&#10;&#10;&#10;&#10;&#10;&#10;&#10;&#10;&#10;&#10;&#10;&#10;&#10;&#10;&#10;&#10;&#10;&#10;"/>
  <p:tag name="IGUANATEXSIZE" val="20"/>
  <p:tag name="IGUANATEXCURSOR" val="104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32.9487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\usepackage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\hspace{-1.5cm}The following are the hyperparameters -&#10;\begin{itemize}&#10; \item $\epsilon$ is the Wasserstein Radius&#10; \item $\beta$ is the ADMM penalty parameter&#10; \item $\kappa$ represents correctness of the labels, it comes in the equation of transport cost&#10;\end{itemize}&#10;The best-value of hyperparameters obtained using 10-fold cross validation are, $\epsilon$ = 0.1, $\beta$ = 10 and $\kappa$ = 10. In the upcoming graphs we vary one hyperparameter and keep the rest to their best-value. Total 50 iterations of \emph{Algorithm 3} was run for each of them.&#10;\end{document}&#10;&#10;&#10;&#10;&#10;&#10;&#10;&#10;&#10;&#10;&#10;&#10;&#10;&#10;&#10;&#10;&#10;&#10;&#10;&#10;"/>
  <p:tag name="IGUANATEXSIZE" val="20"/>
  <p:tag name="IGUANATEXCURSOR" val="1436"/>
  <p:tag name="TRANSPARENCY" val="True"/>
  <p:tag name="FILENAME" val="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1.56433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Effect of Wasserstein Radius $\epsilon$: }Wasserstein Radius is the radius of ball around the empirical distribution in the probability space. As we increase $\epsilon$ the chances of having the original distribution also increases, but if we increase it too much then the algorithm may perform overly pessimistic. &#10; &#10;\end{document}&#10;&#10;&#10;&#10;&#10;&#10;&#10;&#10;&#10;&#10;&#10;&#10;&#10;&#10;&#10;&#10;&#10;&#10;&#10;&#10;"/>
  <p:tag name="IGUANATEXSIZE" val="20"/>
  <p:tag name="IGUANATEXCURSOR" val="437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274.841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Accuracy (in \%) vs $\log 10$($\epsilon$)}&#10;  \end{center}&#10; &#10;\end{document}&#10;&#10;&#10;&#10;&#10;&#10;&#10;&#10;&#10;&#10;&#10;&#10;&#10;&#10;&#10;&#10;&#10;&#10;&#10;&#10;"/>
  <p:tag name="IGUANATEXSIZE" val="20"/>
  <p:tag name="IGUANATEXCURSOR" val="993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.4017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\textbf{Effect of $\beta$: } $\beta$ is the penalty parameter in ADMM. For a larger $\beta$, the algorithm will focus more on consensus, this is apparent from equation - &#10; \vspace{-0.2cm}&#10; \begin{equation*}&#10;  \begin{gathered}&#10;   w_{i}^{t+1} = \underset{w_{i}}{\text{argmin}}f_{i}(w_{i})+\frac{\beta}{2}\sum_{k\in S(i)}\|w_{i}-w_{k}^t-\frac{1}{\beta}\sigma_{ik}^t\|^2+\frac{\beta}{2}\sum_{k\in P(i)}\|w_{j}^{t+1}-w_{i}-\frac{1}{\beta}\sigma_{ki}^t\|^2&#10;  \end{gathered}&#10; \end{equation*}&#10; But if we keep $\beta$ too high the algorithm may not converge to a good solution. So, we have a trade-off between consensus error and performance on dataset.&#10; &#10;\end{document}&#10;&#10;&#10;&#10;&#10;&#10;&#10;&#10;&#10;&#10;&#10;&#10;&#10;&#10;&#10;&#10;&#10;&#10;&#10;&#10;"/>
  <p:tag name="IGUANATEXSIZE" val="20"/>
  <p:tag name="IGUANATEXCURSOR" val="1566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0.61866"/>
  <p:tag name="ORIGINALWIDTH" val="959.3548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Loss-Consensus Error Trade-off}&#10;  \end{center}&#10; &#10;\end{document}&#10;&#10;&#10;&#10;&#10;&#10;&#10;&#10;&#10;&#10;&#10;&#10;&#10;&#10;&#10;&#10;&#10;&#10;&#10;&#10;"/>
  <p:tag name="IGUANATEXSIZE" val="20"/>
  <p:tag name="IGUANATEXCURSOR" val="98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2.43709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textbf{Effect of $\kappa$: } $\kappa$ comes in the formulae of transport cost, i.e., equation $d(\epsilon_{1},\epsilon_{2}) = \|x_{1}-x_{2}\|+\frac{\kappa}{2}|y_{1}-y_{2}|$. Large value of $\kappa$ means that the labels are more reliable. For the UCI banknote dataset, the labels are decided given by experts, so more value of $\kappa$ should lead to an increase in accuracy which we can see in the graph -&#10; &#10;\end{document}&#10;&#10;&#10;&#10;&#10;&#10;&#10;&#10;&#10;&#10;&#10;&#10;&#10;&#10;&#10;&#10;&#10;&#10;&#10;&#10;"/>
  <p:tag name="IGUANATEXSIZE" val="20"/>
  <p:tag name="IGUANATEXCURSOR" val="1058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.21874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begin{center}&#10;   \captionsetup{type=figure}&#10;   \caption*{Figure: Accuracy (in \%) vs $\log 10$($\kappa$)}&#10;  \end{center}&#10; &#10;\end{document}&#10;&#10;&#10;&#10;&#10;&#10;&#10;&#10;&#10;&#10;&#10;&#10;&#10;&#10;&#10;&#10;&#10;&#10;&#10;&#10;"/>
  <p:tag name="IGUANATEXSIZE" val="20"/>
  <p:tag name="IGUANATEXCURSOR" val="991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2.9734"/>
  <p:tag name="ORIGINALWIDTH" val="1667.792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Thank You!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06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.7236"/>
  <p:tag name="ORIGINALWIDTH" val="903.63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Proofs}&#10; % &#10; % \begin{equation*}&#10; %  \begin{gathered}&#10; %   x+y = z&#10; %  \end{gathered}&#10; % \end{equation*}&#10; % &#10; % \begin{itemize}&#10; %  \item item 1&#10; % \end{itemize}&#10; &#10;\end{document}&#10;&#10;&#10;&#10;&#10;&#10;&#10;&#10;&#10;&#10;&#10;&#10;&#10;&#10;&#10;&#10;&#10;&#10;&#10;&#10;"/>
  <p:tag name="IGUANATEXSIZE" val="20"/>
  <p:tag name="IGUANATEXCURSOR" val="902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1.0209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Revisiting Assumptions of Algorithm 2}&#10; % &#10; % \begin{equation*}&#10; %  \begin{gathered}&#10; %   x+y = z&#10; %  \end{gathered}&#10; % \end{equation*}&#10; % &#10; % \begin{itemize}&#10; %  \item item 1&#10; % \end{itemize}&#10; The \emph{Algorithm 2} requires the following assumptions - \\\\&#10; \textbf{Assumption 2.1: }$f_{i}: \mathbb{R}^m \rightarrow \mathbb{R}$ is strictly convex, closed and proper $\forall i \in \{1,2,..,N\}$.\\&#10; \textbf{Assumption 2.2: }There exists an optimal solution $w^*$ to optimization problem - $\underset{w}{\min}\hspace{0.3cm}\sum_{i=1}^Nf_i(w_{i})\hspace{0.3cm}\text{s.t.}\hspace{0.3cm}w_{i} = w_{j} \hspace{0.3cm} \forall \hspace{0.1cm} e_{ij} \in E$\\\\&#10; \indent Under the above assumptions the value of the cost function at ergodic average of $w_{i}$ i.e $s_{i} = \frac{1}{T}\sum_{t=1}^Tw_{i}^t$, converges to the optimal cost at the rate of $O(\frac{1}{t})$ $\forall i \in \{1,2,..,N\}$.\\&#10; &#10;\end{document}&#10;&#10;&#10;&#10;&#10;&#10;&#10;&#10;&#10;&#10;&#10;&#10;&#10;&#10;&#10;&#10;&#10;&#10;&#10;&#10;"/>
  <p:tag name="IGUANATEXSIZE" val="20"/>
  <p:tag name="IGUANATEXCURSOR" val="1317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6.8043"/>
  <p:tag name="ORIGINALWIDTH" val="959.7911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Regularized Logistic Regression}&#10; % &#10;  \begin{equation*}&#10;   \begin{gathered}&#10;    \underset{w}{\min}\hspace{0.3cm}\frac{1}{N}\sum_{i=1}^{N}{\log(1+\exp(-y_{i}{\langle}w,x_{i}{\rangle}))}+{C\emph{Q}(w)}&#10;   \end{gathered}&#10;  \end{equation*}&#10; % &#10;  \begin{itemize}&#10;   \item Here, $C \in \mathbb{R}$ is a hyper-parameter and $\emph{Q}(w)$ is the regularization function&#10;   \item Most common choice of $\emph{Q}(w)$ is $\|w\|$, here $\|.\|$ denotes some generic norm like the $l_{2}$ or $l_{1}$ norm&#10;   \item Each norm has its advantages and disadvantages &#10;   \item For example - $l_{1}$ norm helps reduce over-fitting effects by making $w$ sparse&#10;   \item On the downside, $l_1$-norm leads to non-smooth optimization problems, which are more challenging&#10;   \item But at the end of the day, for logistic regression, regularization is ad-hoc method, i.e., with no probabilistic interpretation, \textbf{until Wasserstein Distributionally Robust Logistic Regression came out}... (claimed in reference [1])&#10;  \end{itemize}&#10; &#10;\end{document}&#10;&#10;&#10;&#10;&#10;&#10;&#10;&#10;&#10;&#10;&#10;&#10;&#10;&#10;&#10;&#10;&#10;&#10;&#10;&#10;"/>
  <p:tag name="IGUANATEXSIZE" val="20"/>
  <p:tag name="IGUANATEXCURSOR" val="1890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81866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/>
  <p:tag name="IGUANATEXSIZE" val="20"/>
  <p:tag name="IGUANATEXCURSOR" val="88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5.6404"/>
  <p:tag name="ORIGINALWIDTH" val="959.7911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Assumptions and Proof of Convergence Rate}&#10; % &#10; % \begin{equation*}&#10; %  \begin{gathered}&#10; %   x+y = z&#10; %  \end{gathered}&#10; % \end{equation*}&#10; % &#10; % \begin{itemize}&#10; %  \item item 1&#10; % \end{itemize}&#10; Now, under the following standard assumptions -\\&#10; \textbf{Assumption 3.1: }There exists an optimal solution $w^*$ to -&#10; \begin{equation}&#10;  \begin{gathered}&#10;   \underset{w}{\min}\hspace{0.3cm}\sum_{i=1}^N\frac{1}{n}\sum_{j=1}^{n_{i}}(\log(1+\exp(-y_{j}{\langle}w_{i},x_{j}{\rangle})+\max\{y_{j}w_{i}^Tx_{j}-\lambda\kappa,0\})\\\text{s.t.}\hspace{0.3cm}w_{i} = w_{j} \hspace{0.3cm} \forall \hspace{0.1cm} e_{ij} \in E\\&#10;   \text{and }\|w_{i}\|_{\infty} \leq \lambda\text{  }\forall i \in \{1,2,..,N\}&#10;  \end{gathered}&#10; \end{equation}&#10; we will show that \emph{Algorithm 3} has $O(\frac{1}{t})$ rate of convergence, for showing this we have to proof -&#10; \begin{equation}&#10;  \begin{gathered}&#10;   f_{i}(w_{i})=\frac{1}{n}\sum_{j=1}^{n_{i}}(\log(1+\exp(-y_{j}{\langle}w_{i},x_{j}{\rangle}))+\max\{y_{j}w_{i}^Tx_{j}-\lambda\kappa,0\}+\mathbb{I}_{\{\|w_{i}\|_\infty\leq\lambda\}})&#10;  \end{gathered}&#10; \end{equation} &#10;  to be strictly convex. &#10;  &#10; &#10;\end{document}&#10;&#10;&#10;&#10;&#10;&#10;&#10;&#10;&#10;&#10;&#10;&#10;&#10;&#10;&#10;&#10;&#10;&#10;&#10;&#10;"/>
  <p:tag name="IGUANATEXSIZE" val="20"/>
  <p:tag name="IGUANATEXCURSOR" val="1165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2.1118"/>
  <p:tag name="ORIGINALWIDTH" val="960.2275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 \section*{Towards a proof...}&#10; % &#10; % \begin{equation*}&#10; %  \begin{gathered}&#10; %   x+y = z&#10; %  \end{gathered}&#10; % \end{equation*}&#10; % &#10; % \begin{itemize}&#10; %  \item item 1&#10; % \end{itemize}&#10; Now, if we prove $h(y_{j}{\langle}w_{i},x_{j}{\rangle}) = \log(1+\exp(-y_{j}{\langle}w_{i},x_{j}{\rangle}))$, i.e., the logistic loss function to be strictly convex then &#10; \begin{equation}&#10;  \begin{gathered}&#10;   f_{i}(w_{i})=\frac{1}{n}\sum_{j=1}^{n_{i}}(\log(1+\exp(-y_{j}{\langle}w_{i},x_{j}{\rangle}))+\max\{y_{j}w_{i}^Tx_{j}-\lambda\kappa,0\}+\mathbb{I}_{\{\|w_{i}\|_\infty\leq\lambda\}})&#10;  \end{gathered}&#10; \end{equation}&#10; will also be strictly convex as sum of strictly convex,  i.e., $h(y_{j}{\langle}w_{i},x_{j}{\rangle})$ and convex function, i.e., $\max\{y_{j}w_{i}^Tx_{j}-\lambda\kappa,0\}$ is strictly convex.\\&#10; \indent As $y$ and $x$ are constants we can define $g(w) = h(y\langle w,x\rangle)$ and prove that $g(w)$ is strictly convex w.r.t. weight vector $w$.&#10; &#10;\end{document}&#10;&#10;&#10;&#10;&#10;&#10;&#10;&#10;&#10;&#10;&#10;&#10;&#10;&#10;&#10;&#10;&#10;&#10;&#10;&#10;"/>
  <p:tag name="IGUANATEXSIZE" val="20"/>
  <p:tag name="IGUANATEXCURSOR" val="1880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0.8016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 &#10; % \section*{Title}&#10; % &#10; % \begin{equation*}&#10; %  \begin{gathered}&#10; %   x+y = z&#10; %  \end{gathered}&#10; % \end{equation*}&#10; % &#10; % \begin{itemize}&#10; %  \item item 1&#10; % \end{itemize}&#10; As both assumptions (1.1) and (1.2) hold for the Wasserstein Distributionally Robust Logistic Regression problem, i.e., equation (1) - &#10; \begin{equation}&#10;  \begin{gathered}&#10;   f_{i}(w_{i})=\frac{1}{n}\sum_{j=1}^{n_{i}}(\log(1+\exp(-y_{j}{\langle}w_{i},x_{j}{\rangle}))+\max\{y_{j}w_{i}^Tx_{j}-\lambda\kappa,0\}+\mathbb{I}_{\{\|w_{i}\|_\infty\leq\lambda\}})&#10;  \end{gathered}&#10; \end{equation}&#10; Therefore, the convergence rate established in reference [3] would be applicable for this problem, i.e., \emph{Algorithm 3}.&#10; &#10;\end{document}&#10;&#10;&#10;&#10;&#10;&#10;&#10;&#10;&#10;&#10;&#10;&#10;&#10;&#10;&#10;&#10;&#10;&#10;&#10;&#10;&#10;"/>
  <p:tag name="IGUANATEXSIZE" val="20"/>
  <p:tag name="IGUANATEXCURSOR" val="1509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.81866"/>
  <p:tag name="ORIGINALWIDTH" val="959.573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3] Wei, Ermin, and Asuman Ozdaglar. &quot;Distributed Alternating Direction Method of Multipliers.&quot; 2012 IEEE 51st IEEE Conference on Decision and Control (CDC) (December 2012).&#10;\end{document}&#10;&#10;&#10;&#10;&#10;&#10;&#10;&#10;&#10;&#10;&#10;&#10;&#10;&#10;&#10;&#10;&#10;&#10;&#10;&#10;"/>
  <p:tag name="IGUANATEXSIZE" val="20"/>
  <p:tag name="IGUANATEXCURSOR" val="884"/>
  <p:tag name="TRANSPARENCY" val="True"/>
  <p:tag name="FILENAME" val="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.9459"/>
  <p:tag name="ORIGINALWIDTH" val="960.4457"/>
  <p:tag name="LATEXADDIN" val="\documentclass{article}&#10;\usepackage{amsmath}&#10;\usepackage{blindtext}&#10;\usepackage[T1]{fontenc}&#10;\usepackage[utf8]{inputenc}&#10;\usepackage{graphicx,subfigure}&#10;\usepackage{multicol}&#10;\usepackage[nottoc]{tocbibind}&#10;%\usepackage{geometry}&#10;\usepackage[margin=0.5in]{geometry}&#10;\usepackage{amssymb}&#10;\usepackage[ruled,vlined]{algorithm2e}&#10;\usepackage{tikz}&#10;\usepackage[export]{adjustbox}&#10;\usepackage{caption}&#10;\geometry{&#10; a4paper,&#10; total={6 in,227mm},&#10; top=35mm,&#10;}&#10;\setlength{\parindent}{4em}&#10;\setlength{\parskip}{1em}&#10;\renewcommand{\baselinestretch}{1.25}&#10;\usepackage{color}   %May be necessary if you want to color links&#10;\usepackage{hyperref}&#10;\hypersetup{&#10; colorlinks=true, %set true if you want colored links&#10; linktoc=all,     %set to all if you want both sections and subsections linked&#10; linkcolor=black,  %choose some color if you want links to stand out&#10;}&#10;\pagestyle{empty}&#10;\begin{document}&#10;[1] Soroosh Shafieezadeh-Abadeh, Peyman Mohajerin Esfahani, and Daniel Kuhn. Distributionally&#10;Robust Logistic Regression. In Advances in Neural Information Processing Systems, pages&#10;1576â€“1584, 2015.&#10; &#10;\end{document}&#10;&#10;&#10;&#10;&#10;&#10;&#10;&#10;&#10;&#10;&#10;&#10;&#10;&#10;&#10;&#10;&#10;&#10;&#10;&#10;"/>
  <p:tag name="IGUANATEXSIZE" val="20"/>
  <p:tag name="IGUANATEXCURSOR" val="1119"/>
  <p:tag name="TRANSPARENCY" val="True"/>
  <p:tag name="FILENAME" val="C:\Users\mevai\Desktop\Bhaiyu\10.1.tex"/>
  <p:tag name="LATEXENGINEID" val="0"/>
  <p:tag name="TEMPFOLDER" val=".\temp\"/>
  <p:tag name="LATEXFORMHEIGHT" val="515"/>
  <p:tag name="LATEXFORMWIDTH" val="602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20937</TotalTime>
  <Words>124</Words>
  <Application>Microsoft Office PowerPoint</Application>
  <PresentationFormat>Widescreen</PresentationFormat>
  <Paragraphs>18</Paragraphs>
  <Slides>53</Slides>
  <Notes>7</Notes>
  <HiddenSlides>14</HiddenSlides>
  <MMClips>39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Segoe UI</vt:lpstr>
      <vt:lpstr>Office Theme</vt:lpstr>
      <vt:lpstr>Distributed Wasserstein Distributionally Robust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What’s the buzz all about?</dc:title>
  <dc:creator>Debdoot Sheet</dc:creator>
  <cp:lastModifiedBy>VISHAL RAJ ROY</cp:lastModifiedBy>
  <cp:revision>632</cp:revision>
  <cp:lastPrinted>2016-07-14T11:15:56Z</cp:lastPrinted>
  <dcterms:created xsi:type="dcterms:W3CDTF">2014-07-31T10:00:02Z</dcterms:created>
  <dcterms:modified xsi:type="dcterms:W3CDTF">2021-04-30T19:18:49Z</dcterms:modified>
</cp:coreProperties>
</file>